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heme/themeOverride2.xml" ContentType="application/vnd.openxmlformats-officedocument.themeOverr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709" r:id="rId1"/>
    <p:sldMasterId id="2147484917" r:id="rId2"/>
  </p:sldMasterIdLst>
  <p:notesMasterIdLst>
    <p:notesMasterId r:id="rId27"/>
  </p:notesMasterIdLst>
  <p:handoutMasterIdLst>
    <p:handoutMasterId r:id="rId28"/>
  </p:handoutMasterIdLst>
  <p:sldIdLst>
    <p:sldId id="256" r:id="rId3"/>
    <p:sldId id="275" r:id="rId4"/>
    <p:sldId id="297" r:id="rId5"/>
    <p:sldId id="304" r:id="rId6"/>
    <p:sldId id="305" r:id="rId7"/>
    <p:sldId id="306" r:id="rId8"/>
    <p:sldId id="319" r:id="rId9"/>
    <p:sldId id="298" r:id="rId10"/>
    <p:sldId id="310" r:id="rId11"/>
    <p:sldId id="300" r:id="rId12"/>
    <p:sldId id="302" r:id="rId13"/>
    <p:sldId id="320" r:id="rId14"/>
    <p:sldId id="293" r:id="rId15"/>
    <p:sldId id="269" r:id="rId16"/>
    <p:sldId id="289" r:id="rId17"/>
    <p:sldId id="294" r:id="rId18"/>
    <p:sldId id="273" r:id="rId19"/>
    <p:sldId id="311" r:id="rId20"/>
    <p:sldId id="313" r:id="rId21"/>
    <p:sldId id="314" r:id="rId22"/>
    <p:sldId id="315" r:id="rId23"/>
    <p:sldId id="316" r:id="rId24"/>
    <p:sldId id="317" r:id="rId25"/>
    <p:sldId id="321" r:id="rId26"/>
  </p:sldIdLst>
  <p:sldSz cx="9144000" cy="6858000" type="screen4x3"/>
  <p:notesSz cx="6950075" cy="923607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ヒラギノ角ゴ Pro W3" pitchFamily="4" charset="-128"/>
        <a:cs typeface="ヒラギノ角ゴ Pro W3" pitchFamily="4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ヒラギノ角ゴ Pro W3" pitchFamily="4" charset="-128"/>
        <a:cs typeface="ヒラギノ角ゴ Pro W3" pitchFamily="4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ヒラギノ角ゴ Pro W3" pitchFamily="4" charset="-128"/>
        <a:cs typeface="ヒラギノ角ゴ Pro W3" pitchFamily="4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ヒラギノ角ゴ Pro W3" pitchFamily="4" charset="-128"/>
        <a:cs typeface="ヒラギノ角ゴ Pro W3" pitchFamily="4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ヒラギノ角ゴ Pro W3" pitchFamily="4" charset="-128"/>
        <a:cs typeface="ヒラギノ角ゴ Pro W3" pitchFamily="4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ヒラギノ角ゴ Pro W3" pitchFamily="4" charset="-128"/>
        <a:cs typeface="ヒラギノ角ゴ Pro W3" pitchFamily="4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ヒラギノ角ゴ Pro W3" pitchFamily="4" charset="-128"/>
        <a:cs typeface="ヒラギノ角ゴ Pro W3" pitchFamily="4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ヒラギノ角ゴ Pro W3" pitchFamily="4" charset="-128"/>
        <a:cs typeface="ヒラギノ角ゴ Pro W3" pitchFamily="4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ヒラギノ角ゴ Pro W3" pitchFamily="4" charset="-128"/>
        <a:cs typeface="ヒラギノ角ゴ Pro W3" pitchFamily="4" charset="-128"/>
      </a:defRPr>
    </a:lvl9pPr>
  </p:defaultTextStyle>
  <p:extLst>
    <p:ext uri="{521415D9-36F7-43E2-AB2F-B90AF26B5E84}">
      <p14:sectionLst xmlns:p14="http://schemas.microsoft.com/office/powerpoint/2010/main">
        <p14:section name="Default Section" id="{A5F08BC1-BB26-EF43-8AF3-6CFBDD36B480}">
          <p14:sldIdLst>
            <p14:sldId id="256"/>
            <p14:sldId id="275"/>
            <p14:sldId id="297"/>
            <p14:sldId id="304"/>
            <p14:sldId id="305"/>
            <p14:sldId id="306"/>
            <p14:sldId id="319"/>
            <p14:sldId id="298"/>
            <p14:sldId id="310"/>
            <p14:sldId id="300"/>
            <p14:sldId id="302"/>
            <p14:sldId id="320"/>
            <p14:sldId id="293"/>
            <p14:sldId id="269"/>
            <p14:sldId id="289"/>
          </p14:sldIdLst>
        </p14:section>
        <p14:section name="Untitled Section" id="{D7DAAA49-25E9-1D43-BA07-DBA3EC522D51}">
          <p14:sldIdLst>
            <p14:sldId id="294"/>
            <p14:sldId id="273"/>
            <p14:sldId id="311"/>
            <p14:sldId id="313"/>
            <p14:sldId id="314"/>
            <p14:sldId id="315"/>
            <p14:sldId id="316"/>
            <p14:sldId id="317"/>
            <p14:sldId id="32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D7BA"/>
    <a:srgbClr val="FF4300"/>
    <a:srgbClr val="FF4F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7" autoAdjust="0"/>
    <p:restoredTop sz="98545" autoAdjust="0"/>
  </p:normalViewPr>
  <p:slideViewPr>
    <p:cSldViewPr snapToGrid="0" snapToObjects="1">
      <p:cViewPr varScale="1">
        <p:scale>
          <a:sx n="110" d="100"/>
          <a:sy n="110" d="100"/>
        </p:scale>
        <p:origin x="149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5" d="100"/>
          <a:sy n="65" d="100"/>
        </p:scale>
        <p:origin x="-3408" y="-102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hibnerp\Documents\Budget%2019-20\referendum%20used%20&amp;%20unused.xlsx" TargetMode="External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cadmin:Desktop:Desktop%208-1-17:Budget:Budget%2016-17:Levy%20Rates%20Mill%20Rates%20DPI%201984-2016.xls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State Equalization Aid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School Year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082-41B4-ABB7-3E788DBBFF8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082-41B4-ABB7-3E788DBBFF8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082-41B4-ABB7-3E788DBBFF8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082-41B4-ABB7-3E788DBBFF8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082-41B4-ABB7-3E788DBBFF8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082-41B4-ABB7-3E788DBBFF82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082-41B4-ABB7-3E788DBBFF82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082-41B4-ABB7-3E788DBBFF82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082-41B4-ABB7-3E788DBBFF82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082-41B4-ABB7-3E788DBBFF82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082-41B4-ABB7-3E788DBBFF82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082-41B4-ABB7-3E788DBBFF82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082-41B4-ABB7-3E788DBBFF82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082-41B4-ABB7-3E788DBBFF82}"/>
                </c:ext>
              </c:extLst>
            </c:dLbl>
            <c:dLbl>
              <c:idx val="14"/>
              <c:layout>
                <c:manualLayout>
                  <c:x val="-1.2861736334405302E-2"/>
                  <c:y val="-4.6296296296297144E-3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082-41B4-ABB7-3E788DBBFF82}"/>
                </c:ext>
              </c:extLst>
            </c:dLbl>
            <c:dLbl>
              <c:idx val="15"/>
              <c:layout>
                <c:manualLayout>
                  <c:x val="-3.215434083601286E-2"/>
                  <c:y val="4.243778136006664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082-41B4-ABB7-3E788DBBFF8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Sheet1!$A$2:$A$17</c:f>
              <c:strCache>
                <c:ptCount val="16"/>
                <c:pt idx="0">
                  <c:v>2005-06</c:v>
                </c:pt>
                <c:pt idx="1">
                  <c:v>2006-07</c:v>
                </c:pt>
                <c:pt idx="2">
                  <c:v>2007-08</c:v>
                </c:pt>
                <c:pt idx="3">
                  <c:v>2008-09</c:v>
                </c:pt>
                <c:pt idx="4">
                  <c:v>2009-10</c:v>
                </c:pt>
                <c:pt idx="5">
                  <c:v>2010-11</c:v>
                </c:pt>
                <c:pt idx="6">
                  <c:v>2011-12</c:v>
                </c:pt>
                <c:pt idx="7">
                  <c:v>2012-13</c:v>
                </c:pt>
                <c:pt idx="8">
                  <c:v>2013-14</c:v>
                </c:pt>
                <c:pt idx="9">
                  <c:v>2014-15</c:v>
                </c:pt>
                <c:pt idx="10">
                  <c:v>2015-16</c:v>
                </c:pt>
                <c:pt idx="11">
                  <c:v>2016-17</c:v>
                </c:pt>
                <c:pt idx="12">
                  <c:v>2017-18</c:v>
                </c:pt>
                <c:pt idx="13">
                  <c:v>2018-19 </c:v>
                </c:pt>
                <c:pt idx="14">
                  <c:v>2019-20 </c:v>
                </c:pt>
                <c:pt idx="15">
                  <c:v>2020-21</c:v>
                </c:pt>
              </c:strCache>
            </c:strRef>
          </c:cat>
          <c:val>
            <c:numRef>
              <c:f>Sheet1!$B$2:$B$17</c:f>
              <c:numCache>
                <c:formatCode>#,##0</c:formatCode>
                <c:ptCount val="16"/>
                <c:pt idx="0">
                  <c:v>13691185</c:v>
                </c:pt>
                <c:pt idx="1">
                  <c:v>13698377</c:v>
                </c:pt>
                <c:pt idx="2">
                  <c:v>14128181</c:v>
                </c:pt>
                <c:pt idx="3">
                  <c:v>14408307</c:v>
                </c:pt>
                <c:pt idx="4">
                  <c:v>13872778</c:v>
                </c:pt>
                <c:pt idx="5">
                  <c:v>13516834</c:v>
                </c:pt>
                <c:pt idx="6">
                  <c:v>12234555</c:v>
                </c:pt>
                <c:pt idx="7">
                  <c:v>12713521</c:v>
                </c:pt>
                <c:pt idx="8">
                  <c:v>13899117</c:v>
                </c:pt>
                <c:pt idx="9">
                  <c:v>13445860</c:v>
                </c:pt>
                <c:pt idx="10">
                  <c:v>12917674</c:v>
                </c:pt>
                <c:pt idx="11">
                  <c:v>13716336</c:v>
                </c:pt>
                <c:pt idx="12">
                  <c:v>13616137</c:v>
                </c:pt>
                <c:pt idx="13">
                  <c:v>12848655</c:v>
                </c:pt>
                <c:pt idx="14">
                  <c:v>12860294</c:v>
                </c:pt>
                <c:pt idx="15">
                  <c:v>13393197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4082-41B4-ABB7-3E788DBBFF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1232384"/>
        <c:axId val="461234176"/>
      </c:barChart>
      <c:catAx>
        <c:axId val="4612323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61234176"/>
        <c:crosses val="autoZero"/>
        <c:auto val="1"/>
        <c:lblAlgn val="ctr"/>
        <c:lblOffset val="100"/>
        <c:noMultiLvlLbl val="0"/>
      </c:catAx>
      <c:valAx>
        <c:axId val="46123417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461232384"/>
        <c:crosses val="autoZero"/>
        <c:crossBetween val="between"/>
      </c:valAx>
    </c:plotArea>
    <c:plotVisOnly val="1"/>
    <c:dispBlanksAs val="gap"/>
    <c:showDLblsOverMax val="0"/>
  </c:chart>
  <c:spPr>
    <a:solidFill>
      <a:schemeClr val="tx2">
        <a:lumMod val="50000"/>
      </a:schemeClr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District</a:t>
            </a:r>
            <a:r>
              <a:rPr lang="en-US" baseline="0" dirty="0"/>
              <a:t> Property Values</a:t>
            </a:r>
            <a:endParaRPr lang="en-US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layout>
                <c:manualLayout>
                  <c:x val="-1.3416115292754329E-17"/>
                  <c:y val="-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D53-4AD0-B77E-F1275FBC85D3}"/>
                </c:ext>
              </c:extLst>
            </c:dLbl>
            <c:dLbl>
              <c:idx val="3"/>
              <c:layout>
                <c:manualLayout>
                  <c:x val="0"/>
                  <c:y val="-6.0185185185185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D53-4AD0-B77E-F1275FBC85D3}"/>
                </c:ext>
              </c:extLst>
            </c:dLbl>
            <c:dLbl>
              <c:idx val="4"/>
              <c:layout>
                <c:manualLayout>
                  <c:x val="7.3179656055616538E-3"/>
                  <c:y val="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D53-4AD0-B77E-F1275FBC85D3}"/>
                </c:ext>
              </c:extLst>
            </c:dLbl>
            <c:dLbl>
              <c:idx val="5"/>
              <c:layout>
                <c:manualLayout>
                  <c:x val="-1.4635931211123307E-3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D53-4AD0-B77E-F1275FBC85D3}"/>
                </c:ext>
              </c:extLst>
            </c:dLbl>
            <c:dLbl>
              <c:idx val="7"/>
              <c:layout>
                <c:manualLayout>
                  <c:x val="-2.9271862422246614E-3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D53-4AD0-B77E-F1275FBC85D3}"/>
                </c:ext>
              </c:extLst>
            </c:dLbl>
            <c:dLbl>
              <c:idx val="8"/>
              <c:layout>
                <c:manualLayout>
                  <c:x val="-7.3179656055616538E-3"/>
                  <c:y val="2.31481481481481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D53-4AD0-B77E-F1275FBC85D3}"/>
                </c:ext>
              </c:extLst>
            </c:dLbl>
            <c:dLbl>
              <c:idx val="9"/>
              <c:layout>
                <c:manualLayout>
                  <c:x val="-2.3417489937797398E-2"/>
                  <c:y val="-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D53-4AD0-B77E-F1275FBC85D3}"/>
                </c:ext>
              </c:extLst>
            </c:dLbl>
            <c:dLbl>
              <c:idx val="10"/>
              <c:layout>
                <c:manualLayout>
                  <c:x val="5.8543724844493227E-3"/>
                  <c:y val="-4.16666666666666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D53-4AD0-B77E-F1275FBC85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  <c:pt idx="4">
                  <c:v>2014-15</c:v>
                </c:pt>
                <c:pt idx="5">
                  <c:v>2015-16</c:v>
                </c:pt>
                <c:pt idx="6">
                  <c:v>2016-17</c:v>
                </c:pt>
                <c:pt idx="7">
                  <c:v>2017-18</c:v>
                </c:pt>
                <c:pt idx="8">
                  <c:v>2018-19 </c:v>
                </c:pt>
                <c:pt idx="9">
                  <c:v>2019-20 </c:v>
                </c:pt>
                <c:pt idx="10">
                  <c:v>2020-21 (est.)</c:v>
                </c:pt>
              </c:strCache>
            </c:strRef>
          </c:cat>
          <c:val>
            <c:numRef>
              <c:f>Sheet1!$B$2:$B$12</c:f>
              <c:numCache>
                <c:formatCode>#,##0_);\(#,##0\)</c:formatCode>
                <c:ptCount val="11"/>
                <c:pt idx="0">
                  <c:v>1263139024</c:v>
                </c:pt>
                <c:pt idx="1">
                  <c:v>1245693492</c:v>
                </c:pt>
                <c:pt idx="2">
                  <c:v>1147127852</c:v>
                </c:pt>
                <c:pt idx="3">
                  <c:v>1140177336</c:v>
                </c:pt>
                <c:pt idx="4">
                  <c:v>1158687367</c:v>
                </c:pt>
                <c:pt idx="5">
                  <c:v>1184213684</c:v>
                </c:pt>
                <c:pt idx="6">
                  <c:v>1209504548</c:v>
                </c:pt>
                <c:pt idx="7">
                  <c:v>1273804003</c:v>
                </c:pt>
                <c:pt idx="8">
                  <c:v>1305505977</c:v>
                </c:pt>
                <c:pt idx="9">
                  <c:v>1389533652</c:v>
                </c:pt>
                <c:pt idx="10" formatCode="_(* #,##0_);_(* \(#,##0\);_(* &quot;-&quot;??_);_(@_)">
                  <c:v>1439888681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D53-4AD0-B77E-F1275FBC85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2321920"/>
        <c:axId val="282068480"/>
      </c:barChart>
      <c:catAx>
        <c:axId val="162321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282068480"/>
        <c:crosses val="autoZero"/>
        <c:auto val="1"/>
        <c:lblAlgn val="ctr"/>
        <c:lblOffset val="100"/>
        <c:noMultiLvlLbl val="0"/>
      </c:catAx>
      <c:valAx>
        <c:axId val="282068480"/>
        <c:scaling>
          <c:orientation val="minMax"/>
        </c:scaling>
        <c:delete val="0"/>
        <c:axPos val="l"/>
        <c:majorGridlines/>
        <c:numFmt formatCode="#,##0_);\(#,##0\)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162321920"/>
        <c:crosses val="autoZero"/>
        <c:crossBetween val="between"/>
      </c:valAx>
    </c:plotArea>
    <c:plotVisOnly val="1"/>
    <c:dispBlanksAs val="gap"/>
    <c:showDLblsOverMax val="0"/>
  </c:chart>
  <c:spPr>
    <a:solidFill>
      <a:schemeClr val="tx2">
        <a:lumMod val="90000"/>
      </a:schemeClr>
    </a:solidFill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  <c:pt idx="4">
                  <c:v>2014-15</c:v>
                </c:pt>
                <c:pt idx="5">
                  <c:v>2015-16</c:v>
                </c:pt>
                <c:pt idx="6">
                  <c:v>2016-17</c:v>
                </c:pt>
                <c:pt idx="7">
                  <c:v>2017-18</c:v>
                </c:pt>
                <c:pt idx="8">
                  <c:v>2018-19 </c:v>
                </c:pt>
                <c:pt idx="9">
                  <c:v>2019-20 </c:v>
                </c:pt>
                <c:pt idx="10">
                  <c:v>2020-21(est.)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2473</c:v>
                </c:pt>
                <c:pt idx="1">
                  <c:v>2449</c:v>
                </c:pt>
                <c:pt idx="2">
                  <c:v>2496</c:v>
                </c:pt>
                <c:pt idx="3">
                  <c:v>2419</c:v>
                </c:pt>
                <c:pt idx="4">
                  <c:v>2400</c:v>
                </c:pt>
                <c:pt idx="5">
                  <c:v>2409</c:v>
                </c:pt>
                <c:pt idx="6">
                  <c:v>2386</c:v>
                </c:pt>
                <c:pt idx="7">
                  <c:v>2278</c:v>
                </c:pt>
                <c:pt idx="8">
                  <c:v>2219</c:v>
                </c:pt>
                <c:pt idx="9">
                  <c:v>2230</c:v>
                </c:pt>
                <c:pt idx="10">
                  <c:v>2187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25-4489-A772-10B79FA83A3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16267231"/>
        <c:axId val="411889711"/>
      </c:barChart>
      <c:catAx>
        <c:axId val="4162672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1889711"/>
        <c:crosses val="autoZero"/>
        <c:auto val="1"/>
        <c:lblAlgn val="ctr"/>
        <c:lblOffset val="100"/>
        <c:noMultiLvlLbl val="0"/>
      </c:catAx>
      <c:valAx>
        <c:axId val="4118897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62672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tx2">
        <a:lumMod val="90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Sheet1!$A$2:$A$19</c:f>
              <c:strCache>
                <c:ptCount val="18"/>
                <c:pt idx="0">
                  <c:v>2003-04</c:v>
                </c:pt>
                <c:pt idx="1">
                  <c:v>2004-05</c:v>
                </c:pt>
                <c:pt idx="2">
                  <c:v>2005-06</c:v>
                </c:pt>
                <c:pt idx="3">
                  <c:v>2006-07</c:v>
                </c:pt>
                <c:pt idx="4">
                  <c:v>2007-08</c:v>
                </c:pt>
                <c:pt idx="5">
                  <c:v>2008-09</c:v>
                </c:pt>
                <c:pt idx="6">
                  <c:v>2009-10</c:v>
                </c:pt>
                <c:pt idx="7">
                  <c:v>2010-11</c:v>
                </c:pt>
                <c:pt idx="8">
                  <c:v>2011-12</c:v>
                </c:pt>
                <c:pt idx="9">
                  <c:v>2012-13</c:v>
                </c:pt>
                <c:pt idx="10">
                  <c:v>2013-14</c:v>
                </c:pt>
                <c:pt idx="11">
                  <c:v>2014-15</c:v>
                </c:pt>
                <c:pt idx="12">
                  <c:v>2015-16</c:v>
                </c:pt>
                <c:pt idx="13">
                  <c:v>2016-17</c:v>
                </c:pt>
                <c:pt idx="14">
                  <c:v>2017-18</c:v>
                </c:pt>
                <c:pt idx="15">
                  <c:v>2018-19 </c:v>
                </c:pt>
                <c:pt idx="16">
                  <c:v>2019-20 </c:v>
                </c:pt>
                <c:pt idx="17">
                  <c:v>2020-21</c:v>
                </c:pt>
              </c:strCache>
            </c:str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817220</c:v>
                </c:pt>
                <c:pt idx="1">
                  <c:v>554575</c:v>
                </c:pt>
                <c:pt idx="2">
                  <c:v>778355</c:v>
                </c:pt>
                <c:pt idx="3">
                  <c:v>910907</c:v>
                </c:pt>
                <c:pt idx="4">
                  <c:v>1229423</c:v>
                </c:pt>
                <c:pt idx="5">
                  <c:v>1500000</c:v>
                </c:pt>
                <c:pt idx="6">
                  <c:v>1500000</c:v>
                </c:pt>
                <c:pt idx="7">
                  <c:v>2069248</c:v>
                </c:pt>
                <c:pt idx="8">
                  <c:v>2179322</c:v>
                </c:pt>
                <c:pt idx="9">
                  <c:v>2060622</c:v>
                </c:pt>
                <c:pt idx="10">
                  <c:v>1774633</c:v>
                </c:pt>
                <c:pt idx="11">
                  <c:v>1878663</c:v>
                </c:pt>
                <c:pt idx="12">
                  <c:v>1229047</c:v>
                </c:pt>
                <c:pt idx="13">
                  <c:v>2334786</c:v>
                </c:pt>
                <c:pt idx="14">
                  <c:v>2416564</c:v>
                </c:pt>
                <c:pt idx="15">
                  <c:v>2058166</c:v>
                </c:pt>
                <c:pt idx="16">
                  <c:v>2600000</c:v>
                </c:pt>
                <c:pt idx="17">
                  <c:v>2600000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48-4B94-9A40-31745570076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Sheet1!$A$2:$A$19</c:f>
              <c:strCache>
                <c:ptCount val="18"/>
                <c:pt idx="0">
                  <c:v>2003-04</c:v>
                </c:pt>
                <c:pt idx="1">
                  <c:v>2004-05</c:v>
                </c:pt>
                <c:pt idx="2">
                  <c:v>2005-06</c:v>
                </c:pt>
                <c:pt idx="3">
                  <c:v>2006-07</c:v>
                </c:pt>
                <c:pt idx="4">
                  <c:v>2007-08</c:v>
                </c:pt>
                <c:pt idx="5">
                  <c:v>2008-09</c:v>
                </c:pt>
                <c:pt idx="6">
                  <c:v>2009-10</c:v>
                </c:pt>
                <c:pt idx="7">
                  <c:v>2010-11</c:v>
                </c:pt>
                <c:pt idx="8">
                  <c:v>2011-12</c:v>
                </c:pt>
                <c:pt idx="9">
                  <c:v>2012-13</c:v>
                </c:pt>
                <c:pt idx="10">
                  <c:v>2013-14</c:v>
                </c:pt>
                <c:pt idx="11">
                  <c:v>2014-15</c:v>
                </c:pt>
                <c:pt idx="12">
                  <c:v>2015-16</c:v>
                </c:pt>
                <c:pt idx="13">
                  <c:v>2016-17</c:v>
                </c:pt>
                <c:pt idx="14">
                  <c:v>2017-18</c:v>
                </c:pt>
                <c:pt idx="15">
                  <c:v>2018-19 </c:v>
                </c:pt>
                <c:pt idx="16">
                  <c:v>2019-20 </c:v>
                </c:pt>
                <c:pt idx="17">
                  <c:v>2020-21</c:v>
                </c:pt>
              </c:strCache>
            </c:strRef>
          </c:cat>
          <c:val>
            <c:numRef>
              <c:f>Sheet1!$C$2:$C$19</c:f>
              <c:numCache>
                <c:formatCode>General</c:formatCode>
                <c:ptCount val="18"/>
                <c:pt idx="0">
                  <c:v>682780</c:v>
                </c:pt>
                <c:pt idx="1">
                  <c:v>945425</c:v>
                </c:pt>
                <c:pt idx="2">
                  <c:v>721645</c:v>
                </c:pt>
                <c:pt idx="3">
                  <c:v>589093</c:v>
                </c:pt>
                <c:pt idx="4">
                  <c:v>270577</c:v>
                </c:pt>
                <c:pt idx="5">
                  <c:v>0</c:v>
                </c:pt>
                <c:pt idx="6">
                  <c:v>0</c:v>
                </c:pt>
                <c:pt idx="7">
                  <c:v>2030752</c:v>
                </c:pt>
                <c:pt idx="8">
                  <c:v>420678</c:v>
                </c:pt>
                <c:pt idx="9">
                  <c:v>539378</c:v>
                </c:pt>
                <c:pt idx="10">
                  <c:v>825367</c:v>
                </c:pt>
                <c:pt idx="11">
                  <c:v>721337</c:v>
                </c:pt>
                <c:pt idx="12">
                  <c:v>1370953</c:v>
                </c:pt>
                <c:pt idx="13">
                  <c:v>265214</c:v>
                </c:pt>
                <c:pt idx="14">
                  <c:v>183436</c:v>
                </c:pt>
                <c:pt idx="15">
                  <c:v>541834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48-4B94-9A40-3174557007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7572480"/>
        <c:axId val="217574016"/>
      </c:barChart>
      <c:catAx>
        <c:axId val="2175724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7574016"/>
        <c:crosses val="autoZero"/>
        <c:auto val="1"/>
        <c:lblAlgn val="ctr"/>
        <c:lblOffset val="100"/>
        <c:noMultiLvlLbl val="0"/>
      </c:catAx>
      <c:valAx>
        <c:axId val="21757401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1757248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Sheet1!$A$4:$A$10</c:f>
              <c:strCache>
                <c:ptCount val="7"/>
                <c:pt idx="0">
                  <c:v>Salaries</c:v>
                </c:pt>
                <c:pt idx="1">
                  <c:v>Employee  Benefits</c:v>
                </c:pt>
                <c:pt idx="2">
                  <c:v>Pupil Travel</c:v>
                </c:pt>
                <c:pt idx="3">
                  <c:v>Other Purchased Services (O/E, utilities,…)</c:v>
                </c:pt>
                <c:pt idx="4">
                  <c:v>Non-capital/Capital Equipment</c:v>
                </c:pt>
                <c:pt idx="5">
                  <c:v>Property/Casualty Insurance</c:v>
                </c:pt>
                <c:pt idx="6">
                  <c:v>Operating Transfers Out/Other</c:v>
                </c:pt>
              </c:strCache>
            </c:strRef>
          </c:cat>
          <c:val>
            <c:numRef>
              <c:f>Sheet1!$C$4:$C$10</c:f>
              <c:numCache>
                <c:formatCode>0%</c:formatCode>
                <c:ptCount val="7"/>
                <c:pt idx="0">
                  <c:v>0.43</c:v>
                </c:pt>
                <c:pt idx="1">
                  <c:v>0.16</c:v>
                </c:pt>
                <c:pt idx="2">
                  <c:v>0.04</c:v>
                </c:pt>
                <c:pt idx="3">
                  <c:v>0.19</c:v>
                </c:pt>
                <c:pt idx="4">
                  <c:v>0.04</c:v>
                </c:pt>
                <c:pt idx="5">
                  <c:v>0.01</c:v>
                </c:pt>
                <c:pt idx="6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EB-4426-8F9F-545FCF6064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6987749344356406"/>
          <c:y val="2.7957233169962941E-2"/>
          <c:w val="0.31925926631948287"/>
          <c:h val="0.89016255454800508"/>
        </c:manualLayout>
      </c:layout>
      <c:overlay val="0"/>
      <c:txPr>
        <a:bodyPr/>
        <a:lstStyle/>
        <a:p>
          <a:pPr rtl="0">
            <a:defRPr sz="1400" baseline="0">
              <a:solidFill>
                <a:schemeClr val="tx1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tx2">
        <a:lumMod val="75000"/>
      </a:schemeClr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</c:spPr>
          <c:invertIfNegative val="0"/>
          <c:dLbls>
            <c:dLbl>
              <c:idx val="9"/>
              <c:layout>
                <c:manualLayout>
                  <c:x val="-2.323503127792672E-2"/>
                  <c:y val="-2.44274770006648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23F-45F9-BCF9-6DD94616C0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  <c:pt idx="4">
                  <c:v>2014-15</c:v>
                </c:pt>
                <c:pt idx="5">
                  <c:v>2015-16</c:v>
                </c:pt>
                <c:pt idx="6">
                  <c:v>2016-17</c:v>
                </c:pt>
                <c:pt idx="7">
                  <c:v>2017-18</c:v>
                </c:pt>
                <c:pt idx="8">
                  <c:v>2018-19</c:v>
                </c:pt>
                <c:pt idx="9">
                  <c:v>2019-20 </c:v>
                </c:pt>
                <c:pt idx="10">
                  <c:v>2020-21</c:v>
                </c:pt>
              </c:strCache>
            </c:strRef>
          </c:cat>
          <c:val>
            <c:numRef>
              <c:f>Sheet1!$B$2:$B$12</c:f>
              <c:numCache>
                <c:formatCode>_("$"* #,##0_);_("$"* \(#,##0\);_("$"* "-"??_);_(@_)</c:formatCode>
                <c:ptCount val="11"/>
                <c:pt idx="0">
                  <c:v>12157600</c:v>
                </c:pt>
                <c:pt idx="1">
                  <c:v>12423434</c:v>
                </c:pt>
                <c:pt idx="2">
                  <c:v>11739887</c:v>
                </c:pt>
                <c:pt idx="3">
                  <c:v>10937915</c:v>
                </c:pt>
                <c:pt idx="4">
                  <c:v>11567154</c:v>
                </c:pt>
                <c:pt idx="5">
                  <c:v>11823643</c:v>
                </c:pt>
                <c:pt idx="6">
                  <c:v>11370500</c:v>
                </c:pt>
                <c:pt idx="7">
                  <c:v>11773004</c:v>
                </c:pt>
                <c:pt idx="8">
                  <c:v>12129777</c:v>
                </c:pt>
                <c:pt idx="9">
                  <c:v>12367771</c:v>
                </c:pt>
                <c:pt idx="10">
                  <c:v>12016451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3F-45F9-BCF9-6DD94616C0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1248640"/>
        <c:axId val="191258624"/>
      </c:barChart>
      <c:catAx>
        <c:axId val="1912486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spc="100" baseline="0">
                <a:solidFill>
                  <a:schemeClr val="bg1"/>
                </a:solidFill>
              </a:defRPr>
            </a:pPr>
            <a:endParaRPr lang="en-US"/>
          </a:p>
        </c:txPr>
        <c:crossAx val="191258624"/>
        <c:crosses val="autoZero"/>
        <c:auto val="1"/>
        <c:lblAlgn val="ctr"/>
        <c:lblOffset val="100"/>
        <c:noMultiLvlLbl val="0"/>
      </c:catAx>
      <c:valAx>
        <c:axId val="191258624"/>
        <c:scaling>
          <c:orientation val="minMax"/>
        </c:scaling>
        <c:delete val="0"/>
        <c:axPos val="l"/>
        <c:majorGridlines/>
        <c:numFmt formatCode="_(&quot;$&quot;* #,##0_);_(&quot;$&quot;* \(#,##0\);_(&quot;$&quot;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100" baseline="0">
                <a:solidFill>
                  <a:schemeClr val="bg1"/>
                </a:solidFill>
              </a:defRPr>
            </a:pPr>
            <a:endParaRPr lang="en-US"/>
          </a:p>
        </c:txPr>
        <c:crossAx val="191248640"/>
        <c:crosses val="autoZero"/>
        <c:crossBetween val="between"/>
      </c:valAx>
    </c:plotArea>
    <c:plotVisOnly val="1"/>
    <c:dispBlanksAs val="gap"/>
    <c:showDLblsOverMax val="0"/>
  </c:chart>
  <c:spPr>
    <a:solidFill>
      <a:schemeClr val="tx2">
        <a:lumMod val="50000"/>
      </a:schemeClr>
    </a:solidFill>
  </c:spPr>
  <c:txPr>
    <a:bodyPr/>
    <a:lstStyle/>
    <a:p>
      <a:pPr>
        <a:defRPr sz="1200"/>
      </a:pPr>
      <a:endParaRPr lang="en-U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3122688"/>
        <c:axId val="193197952"/>
      </c:barChart>
      <c:catAx>
        <c:axId val="193122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93197952"/>
        <c:crosses val="autoZero"/>
        <c:auto val="1"/>
        <c:lblAlgn val="ctr"/>
        <c:lblOffset val="100"/>
        <c:noMultiLvlLbl val="0"/>
      </c:catAx>
      <c:valAx>
        <c:axId val="193197952"/>
        <c:scaling>
          <c:orientation val="minMax"/>
        </c:scaling>
        <c:delete val="0"/>
        <c:axPos val="l"/>
        <c:majorGridlines/>
        <c:numFmt formatCode="&quot;$&quot;#,##0.00" sourceLinked="1"/>
        <c:majorTickMark val="out"/>
        <c:minorTickMark val="none"/>
        <c:tickLblPos val="nextTo"/>
        <c:crossAx val="193122688"/>
        <c:crosses val="autoZero"/>
        <c:crossBetween val="between"/>
      </c:valAx>
    </c:plotArea>
    <c:plotVisOnly val="1"/>
    <c:dispBlanksAs val="gap"/>
    <c:showDLblsOverMax val="0"/>
  </c:chart>
  <c:spPr>
    <a:solidFill>
      <a:schemeClr val="tx1"/>
    </a:solidFill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graph!$W$1:$AL$1</c:f>
              <c:strCache>
                <c:ptCount val="16"/>
                <c:pt idx="0">
                  <c:v>Fall 2005</c:v>
                </c:pt>
                <c:pt idx="1">
                  <c:v>Fall 2006</c:v>
                </c:pt>
                <c:pt idx="2">
                  <c:v>Fall 2007</c:v>
                </c:pt>
                <c:pt idx="3">
                  <c:v>Fall 2008</c:v>
                </c:pt>
                <c:pt idx="4">
                  <c:v>Fall 2009</c:v>
                </c:pt>
                <c:pt idx="5">
                  <c:v>Fall 2010</c:v>
                </c:pt>
                <c:pt idx="6">
                  <c:v>Fall 2011</c:v>
                </c:pt>
                <c:pt idx="7">
                  <c:v>Fall 2012</c:v>
                </c:pt>
                <c:pt idx="8">
                  <c:v>Fall 2013</c:v>
                </c:pt>
                <c:pt idx="9">
                  <c:v>Fall 2014</c:v>
                </c:pt>
                <c:pt idx="10">
                  <c:v>Fall 2015</c:v>
                </c:pt>
                <c:pt idx="11">
                  <c:v>Fall 2016</c:v>
                </c:pt>
                <c:pt idx="12">
                  <c:v>Fall 2017</c:v>
                </c:pt>
                <c:pt idx="13">
                  <c:v>Fall 2018</c:v>
                </c:pt>
                <c:pt idx="14">
                  <c:v>Fall 2019</c:v>
                </c:pt>
                <c:pt idx="15">
                  <c:v>Fall 2020</c:v>
                </c:pt>
              </c:strCache>
            </c:strRef>
          </c:cat>
          <c:val>
            <c:numRef>
              <c:f>graph!$W$2:$AL$2</c:f>
              <c:numCache>
                <c:formatCode>"$"#,##0.00</c:formatCode>
                <c:ptCount val="16"/>
                <c:pt idx="0">
                  <c:v>8.77</c:v>
                </c:pt>
                <c:pt idx="1">
                  <c:v>8.76</c:v>
                </c:pt>
                <c:pt idx="2">
                  <c:v>8.61</c:v>
                </c:pt>
                <c:pt idx="3">
                  <c:v>9.1</c:v>
                </c:pt>
                <c:pt idx="4">
                  <c:v>9.64</c:v>
                </c:pt>
                <c:pt idx="5">
                  <c:v>9.6199999999999992</c:v>
                </c:pt>
                <c:pt idx="6">
                  <c:v>9.9700000000000006</c:v>
                </c:pt>
                <c:pt idx="7">
                  <c:v>10.23</c:v>
                </c:pt>
                <c:pt idx="8">
                  <c:v>9.59</c:v>
                </c:pt>
                <c:pt idx="9">
                  <c:v>9.98</c:v>
                </c:pt>
                <c:pt idx="10">
                  <c:v>9.98</c:v>
                </c:pt>
                <c:pt idx="11">
                  <c:v>9.4</c:v>
                </c:pt>
                <c:pt idx="12">
                  <c:v>9.24</c:v>
                </c:pt>
                <c:pt idx="13">
                  <c:v>9.2899999999999991</c:v>
                </c:pt>
                <c:pt idx="14">
                  <c:v>8.9</c:v>
                </c:pt>
                <c:pt idx="15">
                  <c:v>8.48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9B-42E2-80BB-FC563AEA52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7298527"/>
        <c:axId val="1"/>
      </c:barChart>
      <c:catAx>
        <c:axId val="59729852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5400000" vert="horz"/>
          <a:lstStyle/>
          <a:p>
            <a:pPr>
              <a:defRPr/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2"/>
          <c:min val="0"/>
        </c:scaling>
        <c:delete val="0"/>
        <c:axPos val="l"/>
        <c:majorGridlines/>
        <c:numFmt formatCode="&quot;$&quot;#,##0.00" sourceLinked="1"/>
        <c:majorTickMark val="out"/>
        <c:minorTickMark val="none"/>
        <c:tickLblPos val="nextTo"/>
        <c:crossAx val="597298527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0.3682</cdr:x>
      <cdr:y>0.02347</cdr:y>
    </cdr:from>
    <cdr:to>
      <cdr:x>0.72802</cdr:x>
      <cdr:y>0.13848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DED2660A-4D21-4F3F-B616-CF70B481C2EE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013166" y="130628"/>
          <a:ext cx="2944623" cy="640135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defRPr>
            </a:lvl1pPr>
          </a:lstStyle>
          <a:p>
            <a:pPr>
              <a:defRPr/>
            </a:pPr>
            <a:fld id="{2A214639-59A5-1B4C-A62D-8252526C3A11}" type="datetimeFigureOut">
              <a:rPr lang="en-US"/>
              <a:pPr>
                <a:defRPr/>
              </a:pPr>
              <a:t>9/21/2020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defRPr>
            </a:lvl1pPr>
          </a:lstStyle>
          <a:p>
            <a:pPr>
              <a:defRPr/>
            </a:pPr>
            <a:fld id="{064E046D-2DBA-D749-919B-313A226CDA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8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2.86527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0-09-15T20:00:01.9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19080 5549 0,'0'-24'0,"-24"24"141,-24 0-141,0-24 16,-24 24-1,-145-24 1,1-24-1,120 48 1,0 0 0,24-24-1,24 24 1,24 0-16,-24 0 16,-25 0 155,1 24-155,-24 0-16,0 0 16,0 24-1,24-48 1,48 0 0,24 24 109,-24-24-47,-24 48-63,-24 24 1,0-24-16,0 0 16,-1 24-1,1-24 1,48 1-1,0-49 1,0 24 0,24 24 140,0 0-140,0-24-16,24 72 15,-24 0 1,48-48-1,-48 0 17,24-48-32,0 48 15,0-48 110,0 0-109,0 24 0,1-24-16,-1 0 15,0 0 32,0 0-31,0 24-1,24 0-15,0-24 16,24 24 0,0 0-1,-24-24 1,0 24-16,-24-24 31,0 0 16,0 0-47,24 24 16,72 0-1,1-24 1,23 0-1,0 24 1,-72-24 0,24 0-1,0 0 17,120 0-17,73 0 1,-25-24-1,-96 0 1,-96 24 0,-47 0-1,-1-24 1,24 24 0,0-24-1,24 24 1,0 0-1,0-24 1,-48 24 0,24-24-1,0 24 1,0-48 0,0 48-1,-24-24 1,0 24 15,24-24-15,0 0-1,-24-24 1,24 24 0,-48 0-1,0-24 16,0 24-15,0-24 15,0 0-15,0-24 0,-24 48-1,24 0 1,-24 0-1,-24 0 1,24 0-16,-24-25 16,24 25-1,-24 24 1,0-48 0,24 48-1,0 0 1,-48 0 15,72-24-15,-72 24-16,48 0 31,0-24-15,0 24-1,0 0 1,0-24-16,-24 24 31,0-24-31,0 0 16,24 24-1,-1-24 1,-23 24 0,0 0-1,0 0 1,0 0-1,24 0 1,-24-24 0,0 24 15,48-24 0,-24 24 47,-48 0-78,24 0 16,-24 0 0,-24 0-1,48 0-15,-48 0 16,23 0 15,25 0-15,24 0-1</inkml:trace>
  <inkml:trace contextRef="#ctx0" brushRef="#br0" timeOffset="4967.59">18407 12708 0,'-24'0'62,"0"-24"-62,0 24 47,0 0-31,-24-24-16,-72 0 15,-1 24 1,25 0 0,48 0-1,24 0 1,-24 0 93,0 0-109,24 0 0,0 24 32,0-24-32,0 24 31,-24 0-31,48 0 15,-24 0 1,-24 24 0,0 24-1,0 0 1,48-48 0,0 0 15,-24 0-16,24 0 17,0 0-17,0 0 1,0 0 0,0 0-16,0 24 15,0 24-15,0-24 31,24 1-15,0-25 0,0 24-1,0-24 1,0 0 0,0 0-1,0-24 16,0 0-15,24 24 0,24-24-1,0 24 1,48-24 0,1 24-16,23 0 15,0 0 16,-24-24-15,-24 24 0,24 0-1,-24-24 1,25 0 0,-73 0-16,0 0 15,0 0-15,0 0 16,24 0-1,0 0 1,48-24 0,-72 24-1,0 0 1,-24 0 0,0-24-1,0 24 16,0 0 1,73-48-17,-1 48-15,0-24 16,-48-24 0,-24 48-1,24-48 32,0 0-31,0 0-1,-24-1 1,0 25 0,-24-24-1,0 24 1,0 0-1,0-24 1,0-24 0,0 0-1,0-24 1,0-24 0,-48 48-1,24-24 1,0 48-1,0 24 1,0-24 0,0 48-16,24-24 15,-48 24-15,0-24 16,0 0 0,0 24-1,24-24 16,0 24-15,-49 0 0,1-24-1,0 24 1,0 0 0,0 0-1,24 0 1,-24 0-1,48 0-15,-24 0 16,-24 0 0,24 0-1,0 0 1,-48 0 0,23 0-1,1 0 16,-24 0-15,24 0 0,48 0-1,-24 0 1,24 0 0,0 0-16,-24 0 31,0 0-31,24 0 15,-24 0 1,-24 48 0,24-48-1,24 0 1,24 24 46,-48 0-46,24-24 0,-1 24-16,-47 24 15,0 0 1,48-24 0,-24 24-1,48-24 1,0 0 124,0 0-124,0 24-16,0-24 16,0 24-1,0-24 1</inkml:trace>
  <inkml:trace contextRef="#ctx0" brushRef="#br0" timeOffset="7920.02">16052 14101 0,'0'24'46,"0"24"-30,0 0 0,0-24-1,0 48 1,0 25 0,0-1-1,0 24 1,0-24-1,0-48 1,0-24 187,24 24-203,0-24 16,0 96-1,0-96 48</inkml:trace>
  <inkml:trace contextRef="#ctx0" brushRef="#br0" timeOffset="8857.32">15764 14534 0,'0'-24'16,"24"24"-1,0 0 1,0-24 0,0 24-1,48 0 1,48 0 0,-48 0-1,-24 0 1,-24 0 15,0-24-15,24 24-1,-24-24-15,48 24 16,-48-24 15,0 24-15,25 0-1,-1 0 1,-24 0 0,-24-24 140</inkml:trace>
  <inkml:trace contextRef="#ctx0" brushRef="#br0" timeOffset="9903.94">17205 14245 0,'0'24'63,"0"48"-63,0-23 16,0-25-16,0 120 15,0-72 16,0 0-15,-24 0 0,24-48 31,0 0-32,0 0-15,0 0 16</inkml:trace>
  <inkml:trace contextRef="#ctx0" brushRef="#br0" timeOffset="10435.06">17590 14918 0,'0'-48'187</inkml:trace>
  <inkml:trace contextRef="#ctx0" brushRef="#br0" timeOffset="13856.14">17950 14293 0,'0'48'234,"0"25"-234,0-25 16,0 0-16,0 24 15,0 0 1,0 0 0,-24-24-1,24-24 16,0 0-15</inkml:trace>
  <inkml:trace contextRef="#ctx0" brushRef="#br0" timeOffset="20526.49">18191 14365 0,'0'25'203,"0"-1"141,0 0-329,0 0 1,0 0-16,0 0 63,0 0-48,0 0 1,24 0-1,0-24 64,24 24-64,0 0-15,0-24 16,48 24-16,24 0 15,-24-24 1,-48 24 0</inkml:trace>
  <inkml:trace contextRef="#ctx0" brushRef="#br0" timeOffset="25212.88">18743 14341 0,'24'0'46,"-24"49"-30,0 23 0,0-24-1,0 120 1,-24-48 0,24-72-1,0 0 1</inkml:trace>
  <inkml:trace contextRef="#ctx0" brushRef="#br0" timeOffset="27321.76">19536 14918 0,'-24'0'63,"0"-24"-48,24 0 1,0-48-1,0 0 1,0-48 0,0-48-1,0 23 1,48 25 0,-48 96 15,24 24 47,0 24-62,-24 24-1,0-24 1,24 0-16,-24 0 15,25 48 1,-1 1 0,72 119-1,-24-48 17,-48-72-32,24 24 31,-24-72 109,-24-72-124,0-24 0,0 24-16,72-96 15,-24-48 1,24 95 0,-24 25-1,0 24 16,-48 24-15,24 24 93,-24 24-93,0 0 0,0 24-16,48 25 15,-24 47 1,0-48 0,0 48 15,0-48-16,0-48-15,-24 72 16,0-72 0,0 0-1,25-24 126,-1 0-47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2.86527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0-09-15T20:01:58.9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22444 4708 0,'-24'0'141,"0"0"-141,0 0 15,0 0 1,0 0-1,-24 0 1,-24 0 0,0 0-1,24 0 1,-24 0 0,-25 0-1,73 0-15,-48 0 16,0 0-1,24 0 1,24 0 93,0 0-77,-72 0-17,-48 0 1,48 0 0,48 0-1,24 0 48,-25 0-48,1 0 1,24 0-16,-24 24 125,-24-24-125,-24 24 16,24 24-1,0-48 1,48 24-1,0-24 1,0 0 0,0 25-1,-24-25 95,24 24-110,-24 0 15,0-24 1,0 48 0,24-48-1,-1 24 1,1-24-1,0 24 1,0 0 31,0 0-31,-24 0 15,24 0-16,0 0 1,24 0 0,-24 24-1,0-24 1,24 24 0,0 0-1,0-24-15,0 0 16,0 24-16,0 24 15,0 0 1,0-24 0,0 0-1,24-24 1,0 24 15,0 24-15,24-24-1,0 25 1,0-49 0,-24 0-16,1 0 15,23 0 1,24 0 0,24 24-1,0-48 1,0 24-1,24 0 1,24 0 0,25 0-1,71 24 1,-72-24 0,-48-24 15,-96 0-31,48 0 15,0 0 1,1 0 0,-25 0-1,72 0 1,48 0 0,72 0-1,-72 0 1,25 0-1,-49 0 1,0-24 0,-24 0-1,-48-24 1,-24 24 0,24 0-1,-23 0 1,-1 0-1,0-24 1,-48 24 0,48-48-1,-48 23 1,24 1 0,0-24-1,-24-24 1,0 24-1,0-24 1,0 48-16,0-72 16,-24 48-1,0-24 1,-24 24 15,-24 0-15,48 48-1,0 0 1,-49 0 0,49 0-1,-24 24 1,-24 0 0,24-24-1,24 24-15,-24-24 16,0 24-1,-96 0 1,-24-49 0,23 25-1,73 0 1,0 24 15,24 0-15,-24 0-1,0-24 1,24 0 0,0 24-16,24-24 15,0 24 48,0 0-16,-48 0-47,-72 0 15,23 0-15,-119 0 16,96 0 15,120 0-31,0 0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2.86527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0-09-15T20:03:14.3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19464 7111 0,'-24'0'203,"-24"0"-203,0 0 16,-96 0-1,48 0 1,0 0-1,48 0 1,24 0 62,-24 0-62,-49 0-1,-47 0 1,24 0 0,72 0-16,0 0 15,24 0 1,0 0 0,0 0 109,0 0-125,-72 0 31,48 24-31,24-24 15,0 0 1,0 0 0,0 48 46,-24-24-46,23-24-1,1 24 1,24 0 0,-24-24-1,0 0 1,0 24 0,24 0 15,0 0-16,0 0-15,0 24 16,0 0 0,0 24-1,0 0 1,0-24 0,0 0-1,0-24 1,24 24-1,0-24 1,0 24 0,25 0 15,-25-24-15,0 0 15,24 0-16,-24 0 1,0-24 0,0 24-1,96 25 1,-24-49 0,0 72-1,0-48 1,-72 0-1,0-24 1,0 24 15,0-24-15,0 24 0,0-24-1,0 24 1,25-24 15,-1 0-15,-24 0-1,120 24 1,-96-24 0,48 24-1,-24-24 1,-24 0-16,48 0 15,-24 0 1,0 0 0,1 0-1,-25 0 1,24 0 0,0 0 15,0 0-16,0 0 1,-48 0-16,0 0 16,48 0-1,-24-24 1,-24 24 0,24-24-1,-48 0 1,48 0-1,-24-48 1,48 0 0,-24 23-1,-23-23 1,-1 24 15,0-24-15,0 24-1,-24 0 1,0 0 0,0-24-1,0 24 1,0 0 0,0 24-1,0 0 1,0-24 15,-24 24-15,0 24-16,0-48 15,-1 24 1,1 24 15,0-24 0,0 24-15,-48-48 0,48 24-1,-72 0 1,24-24 0,24 48-1,-24-24 1,24 24-16,-24-24 15,0 0 1,24 0 0,0 0-1,24 0 17,-25 24-17,1-24 1,24 24-1,0 0 1,0 0 0,0 0-1,-48 0 1,48 0-16,-24 0 16,-72 0-1,-120 0 1,95 0-1,97 0 1</inkml:trace>
  <inkml:trace contextRef="#ctx0" brushRef="#br0" timeOffset="3139.94">18695 11483 0,'-24'0'109,"-24"0"-109,0 0 16,-96 0 0,48 0-1,48 0 1,-24 24 0,24-24-1,24 0 48,-24 24-63,0 0 15,-49 0 1,49 0 0,24 0-1,0 24 48,24 0-48,-24-48 1,24 24-16,0 0 31,0 24-15,-24-24-1,24 48 1,0-48 0,0 0-1,0 0 1,0 0 0,0 24-1,0-24 1,0 24-1,0 0 1,0-24 0,24 25-1,0-1 1,0 0 0,24-24 15,-24 24-16,24-24 1,-24 24 0,1-24-1,23 24 1,0 0 0,0-24-1,24 24 1,24 24-1,0-48 1,-48 48 0,24-24-1,24 0 1,-48-24 0,48 24-1,1-24 16,47 24-15,-48 0 0,48-24-1,-96 0-15,120 0 16,-47 0 0,23-24-1,0 0 1,0 0-1,-48-24 1,-48-24 0,-24 24-1,0-24 1,-24 0 0,0 0-1,0-24 16,0-24-15,0 48 0,24-24-1,-24 0 1,48-24 0,-48 0-1,24 24 1,0-73-1,0 49 1,-24 24 0,0-24-1,0 24 1,0 24 0,-24-72-1,0 48 1,-24-24-1,24 48 1,0 24 0,0 0 15,0 0-15,0 0-1,-48-24 1,-24 0-1,48 24 1,-48-24 0,-24 24-1,-25-25 1,73 49-16,-24 0 16,24 0-1,0 0 16,24 0-15,-72 0 0,48 0-1,-24 0 1,24 0 0,24 0-1,23 0-15,1 0 16,-24 0 15,0 0-15,-24 0-1,24 0 1,-24 25 0,48-1-1,-24 0 16,-24 48-15,-48 0 0,72-24-1,48-24 17,0 0-17,0 0 1</inkml:trace>
  <inkml:trace contextRef="#ctx0" brushRef="#br0" timeOffset="6654.68">21963 5645 0,'-24'0'156,"0"0"-141,-24 0 1,0 0 0,-48 0-1,0 0 1,48 0 0,0 0-1,24 0-15,-24 0 16,24 0-1,-48 0 1,0 0 0,-25 0-1,49 24 1,0-24 15,24 24-15,0-24-1,0 0-15,-48 24 32,-24 48-17,24-24 17,24 0-17,48-23 1,-24-1-1,0 0 1,24 0 0,0 0 15,0 0-31,0 0 31,0 48-15,48 0-1,0 0 1,0 48 0,-24-96-16,48 72 15,-24-24 1,0-24 0,-24-24-1,0-24 1,0 24 15,24 0-15,49 24-1,-25 0 1,-24-48 0,0 24-1,-24-24 1,24 24-1,-24 0 1,72-24 0,48 48-1,0-48 1,25 49 0,-25-49-1,24 0 1,24 0-1,-72 0-15,49 0 16,-121 0 0,0 0-1,24 0 17,-24 0-17,-24-25 1,0 1-1,48 24 1,0-48 0,-48 24-1,24 0 1,0-24 0,-48 24-16,24 0 15,0-48 1,-24-24-1,24 24 1,-24-24 0,24 24-1,-24-24 1,0 24 0,0 0 15,0 48-16,0 0 1,0 0 0,-24 24 15,0-24 16,-24 24-47,24-24 15,0 0-15,0 0 16,-72-25 0,72 25-1,-24 0 1,24 0 15,-24 24-15,-24-48-1,-24 24 1,-49 0 0,25 0-1,48 0 1,-24 24 0,-24 0-1,48-24 1,-24 0-1,24 0 1,0 24 0,-1 0-1,49 0 1,-72 0 0,48 0-1,0 0 63,0 24-78,-24 0 16,0-24 0,24 24-1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2.86527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0-09-15T20:05:10.8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19464 6126 0,'-24'0'62,"0"0"-46,-24 0-16,-48 0 16,-48 0-1,-96 0 1,-25 0-1,25 0 1,192 0-16,-72 0 16,96 0-1,0 0 63,-24 0-78,0 0 16,-25 24 0,-47 24-1,72-48-15,0 24 16,24-24 0,0 24 30,-24 0-30,-48 24 0,24-24-1,24 0 1,24 0 0,0-24 15,24 24-16,-48 0 1,48 0 0,-24-24-16,0 48 15,0-24 1,0 48 0,0 0-1,-1-24 1,25 0-1,0 0 1,0 0 0,0 0-1,0 1 1,0 23 0,25-24 15,-1 0-16,-24 0 1,48-24 0,-24 24-1,24 0 1,-24-24 0,0 0-1,0 0 1,48 0-1,-24 0 1,-24 0-16,0-24 16,24 24-1,48 0 1,-72 24 0,96 0 15,-72-48-16,49 24 1,-25 24 0,48-48-1,24 0 1,0 24 0,24 0-1,-47 0 1,-25-24-1,120 24 1,48-24 0,-72 0-1,-95 0 1,-49 0 15,24 0-15,-24 0-1,72 0 1,48 0 0,48 0-1,-95 0 1,-73 0 0,0 0-1,48-48 1,0 48-1,0-48 1,-48 24 0,0 0-1,24-48 32,-48 24-31,72-24-1,-72 24-15,25 0 16,-25 0 0,0 0-1,-24-24 1,24 24 0,-24-72-1,0 71 1,0-23-1,-24 0 1,0-24 0,0 48-1,-25 24-15,49 0 16,-24 0 0,-48-48-1,48 48 1,0 0-1,-96-48 1,72 24 0,-24 24-1,-24 0 1,72 0 0,-24 0-1,-24 0 1,48 0-1,0 24-15,-24-24 32,-49 0-17,49 24-15,-24-24 16,48 24-16,-96-48 16,72 48-1,-24-24 16,0 24-15,48-24 0,0 24-1,0 0 1,-24 0 0,-24 0-1,24 0-15,-25 0 16,-23 0-1,-24 0 1,24 0 0,24 0-1,-48 0 1,72 0 15,-24 24-15,48-24-1,0 0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2.86527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0-09-15T20:06:10.3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23093 12660 0,'-24'-24'32,"0"24"-1,-48 0-15,0 0-16,-97 0 15,1 0 1,48 0 15,0 48-15,72-48-1,0 0 1,0 24 0,48 0-1,-24-24-15,-24 24 16,0 24-1,0-24 1,48 0 0,-25-24 15,25 48-15,0 24-1,0 0 16,0-24-15,0 24 0,0-48-16,-24 48 15,24-48 1,0 25 0,0-25-1,24 0 1,1 0-1,-1 24 1,0 0 0,0 0-1,24-24 1,-24 24 0,0-24 15,0 0-16,48 24 1,-48-24 0,48 0-1,0 24 1,-48-24 0,24 24-1,0-24 1,24 24-1,48 24 1,25-24 0,-49 0-1,-48-24-15,0-24 16,24 24 0,-24 0 15,24-24-16,48 0 1,0 0 0,-23 0-1,-49 0 1,0 0 0,0 0-1,0-24 1,24-24-1,48-24 1,-48 24 0,-24 24-1,-24-24 1,24-24 0,-24 24 15,0 0-16,-24 0 1,0 0 0,0-24-1,0 48-15,0-24 16,0 24-16,0-48 31,0 48-31,-24-48 16,0 23-1,-24-47 1,0 48 0,0-48-1,0 24 1,0 48 0,24 0 15,0 0-16,0 0 17,0 24-17,0 0 1,0 0 0,0-48-1,-48 24 1,24 0-1,-24-24 1,47 48 0,1-24-1,-24 24 1,-48-24 0,0 0-1,48 24 1,-48-24-1,72 24 1,0 0 0,0 0-1,-24 0 1,-24-24 0,0 24-1,24 0 1,0 0-1,-1 0 1,25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E879DD0-F541-DC4F-ADE9-96D58DF40CC4}" type="datetime1">
              <a:rPr lang="en-US"/>
              <a:pPr>
                <a:defRPr/>
              </a:pPr>
              <a:t>9/21/2020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A3D82F0-B6E1-3649-A07D-C835D5AC0C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9710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11" charset="-128"/>
        <a:cs typeface="ヒラギノ角ゴ Pro W3" pitchFamily="-111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11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11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11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ヒラギノ角ゴ Pro W3" pitchFamily="4" charset="-128"/>
              <a:cs typeface="ヒラギノ角ゴ Pro W3" pitchFamily="4" charset="-128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7C40CD-5D7D-6347-BBC6-12DFF23F64C1}" type="slidenum">
              <a:rPr lang="en-US" smtClean="0">
                <a:ea typeface="ヒラギノ角ゴ Pro W3" pitchFamily="-111" charset="-128"/>
                <a:cs typeface="ヒラギノ角ゴ Pro W3" pitchFamily="-111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>
              <a:ea typeface="ヒラギノ角ゴ Pro W3" pitchFamily="-111" charset="-128"/>
              <a:cs typeface="ヒラギノ角ゴ Pro W3" pitchFamily="-111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1c34f4ca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1c34f4ca8_0_0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11c34f4ca8_0_0:notes"/>
          <p:cNvSpPr txBox="1">
            <a:spLocks noGrp="1"/>
          </p:cNvSpPr>
          <p:nvPr>
            <p:ph type="sldNum" idx="12"/>
          </p:nvPr>
        </p:nvSpPr>
        <p:spPr>
          <a:xfrm>
            <a:off x="3884612" y="8829675"/>
            <a:ext cx="2971800" cy="465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9E53F3-E96A-2B46-9201-17748A8D1CC5}" type="slidenum">
              <a:rPr lang="en-US"/>
              <a:pPr/>
              <a:t>15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FE13D-729D-EA42-8390-70DA35AE5AF3}" type="datetime1">
              <a:rPr lang="en-US"/>
              <a:pPr>
                <a:defRPr/>
              </a:pPr>
              <a:t>9/21/2020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8FB0C-E34B-1441-B4BD-F77962BB95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BBC59-543F-6B43-887C-1A72020C7A42}" type="datetime1">
              <a:rPr lang="en-US"/>
              <a:pPr>
                <a:defRPr/>
              </a:pPr>
              <a:t>9/21/2020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54DD0-8D37-D940-8C39-600C2E24C6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260A7-DA8F-784C-9ACA-D9D4DDD18ECE}" type="datetime1">
              <a:rPr lang="en-US"/>
              <a:pPr>
                <a:defRPr/>
              </a:pPr>
              <a:t>9/21/2020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6BC62-3AA3-2540-A70A-E49AD508A3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5612" marR="0" lvl="1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2812" marR="0" lvl="2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0012" marR="0" lvl="3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7211" marR="0" lvl="4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4412" marR="0" lvl="5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98812" marR="0" lvl="6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0412" marR="0" lvl="7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399212" marR="0" lvl="8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5612" marR="0" lvl="1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2812" marR="0" lvl="2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0012" marR="0" lvl="3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7211" marR="0" lvl="4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4412" marR="0" lvl="5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98812" marR="0" lvl="6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0412" marR="0" lvl="7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399212" marR="0" lvl="8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0394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6947"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3895"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0845"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7794"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5612" marR="0" lvl="1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2812" marR="0" lvl="2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0012" marR="0" lvl="3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7211" marR="0" lvl="4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4412" marR="0" lvl="5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98812" marR="0" lvl="6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0412" marR="0" lvl="7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399212" marR="0" lvl="8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5612" marR="0" lvl="1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2812" marR="0" lvl="2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0012" marR="0" lvl="3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7211" marR="0" lvl="4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4412" marR="0" lvl="5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98812" marR="0" lvl="6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0412" marR="0" lvl="7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399212" marR="0" lvl="8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0067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hart" type="chart">
  <p:cSld name="Title and Char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6947"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3895"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0845"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7794"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5612" marR="0" lvl="1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2812" marR="0" lvl="2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0012" marR="0" lvl="3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7211" marR="0" lvl="4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4412" marR="0" lvl="5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98812" marR="0" lvl="6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0412" marR="0" lvl="7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399212" marR="0" lvl="8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5612" marR="0" lvl="1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2812" marR="0" lvl="2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0012" marR="0" lvl="3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7211" marR="0" lvl="4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4412" marR="0" lvl="5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98812" marR="0" lvl="6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0412" marR="0" lvl="7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399212" marR="0" lvl="8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7039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Text" type="twoObjAndTx">
  <p:cSld name="Title, 2 Content and 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6947"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3895"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0845"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7794"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3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5612" marR="0" lvl="1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2812" marR="0" lvl="2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0012" marR="0" lvl="3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7211" marR="0" lvl="4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4412" marR="0" lvl="5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98812" marR="0" lvl="6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0412" marR="0" lvl="7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399212" marR="0" lvl="8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5612" marR="0" lvl="1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2812" marR="0" lvl="2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0012" marR="0" lvl="3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7211" marR="0" lvl="4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4412" marR="0" lvl="5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98812" marR="0" lvl="6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0412" marR="0" lvl="7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399212" marR="0" lvl="8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94190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6947"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3895"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0845"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7794"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5612" marR="0" lvl="1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2812" marR="0" lvl="2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0012" marR="0" lvl="3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7211" marR="0" lvl="4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4412" marR="0" lvl="5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98812" marR="0" lvl="6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0412" marR="0" lvl="7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399212" marR="0" lvl="8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5612" marR="0" lvl="1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2812" marR="0" lvl="2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0012" marR="0" lvl="3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7211" marR="0" lvl="4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4412" marR="0" lvl="5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98812" marR="0" lvl="6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0412" marR="0" lvl="7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399212" marR="0" lvl="8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47016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6947"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3895"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0845"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7794"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5612" marR="0" lvl="1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2812" marR="0" lvl="2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0012" marR="0" lvl="3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7211" marR="0" lvl="4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4412" marR="0" lvl="5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98812" marR="0" lvl="6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0412" marR="0" lvl="7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399212" marR="0" lvl="8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5612" marR="0" lvl="1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2812" marR="0" lvl="2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0012" marR="0" lvl="3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7211" marR="0" lvl="4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4412" marR="0" lvl="5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98812" marR="0" lvl="6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0412" marR="0" lvl="7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399212" marR="0" lvl="8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02213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6947" marR="0" lvl="1" indent="-1244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3895" marR="0" lvl="2" indent="-121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0845" marR="0" lvl="3" indent="-119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7794" marR="0" lvl="4" indent="-116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4742" marR="0" lvl="5" indent="-1144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1690" marR="0" lvl="6" indent="-111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98638" marR="0" lvl="7" indent="-109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5586" marR="0" lvl="8" indent="-106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Arial"/>
              <a:buNone/>
              <a:defRPr sz="1200"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Arial"/>
              <a:buNone/>
              <a:defRPr sz="1000"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900"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900"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900"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900"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900"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5612" marR="0" lvl="1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2812" marR="0" lvl="2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0012" marR="0" lvl="3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7211" marR="0" lvl="4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4412" marR="0" lvl="5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98812" marR="0" lvl="6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0412" marR="0" lvl="7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399212" marR="0" lvl="8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5612" marR="0" lvl="1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2812" marR="0" lvl="2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0012" marR="0" lvl="3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7211" marR="0" lvl="4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4412" marR="0" lvl="5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98812" marR="0" lvl="6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0412" marR="0" lvl="7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399212" marR="0" lvl="8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58198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 sz="3200"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 sz="2800"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 sz="2400"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2000"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2000"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2000"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2000"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2000"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20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2"/>
          </p:nvPr>
        </p:nvSpPr>
        <p:spPr>
          <a:xfrm>
            <a:off x="457202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Arial"/>
              <a:buNone/>
              <a:defRPr sz="1200"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Arial"/>
              <a:buNone/>
              <a:defRPr sz="1000"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900"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900"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900"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900"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900"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5612" marR="0" lvl="1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2812" marR="0" lvl="2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0012" marR="0" lvl="3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7211" marR="0" lvl="4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4412" marR="0" lvl="5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98812" marR="0" lvl="6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0412" marR="0" lvl="7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399212" marR="0" lvl="8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5612" marR="0" lvl="1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2812" marR="0" lvl="2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0012" marR="0" lvl="3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7211" marR="0" lvl="4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4412" marR="0" lvl="5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98812" marR="0" lvl="6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0412" marR="0" lvl="7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399212" marR="0" lvl="8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1816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606BD-371D-5C4E-B4EC-24E2190054DD}" type="datetime1">
              <a:rPr lang="en-US"/>
              <a:pPr>
                <a:defRPr/>
              </a:pPr>
              <a:t>9/21/2020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E8611-D546-3A47-9B47-B62A02C328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6947"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3895"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0845"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7794"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5612" marR="0" lvl="1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2812" marR="0" lvl="2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0012" marR="0" lvl="3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7211" marR="0" lvl="4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4412" marR="0" lvl="5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98812" marR="0" lvl="6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0412" marR="0" lvl="7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399212" marR="0" lvl="8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5612" marR="0" lvl="1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2812" marR="0" lvl="2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0012" marR="0" lvl="3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7211" marR="0" lvl="4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4412" marR="0" lvl="5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98812" marR="0" lvl="6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0412" marR="0" lvl="7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399212" marR="0" lvl="8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49887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Arial"/>
              <a:buNone/>
              <a:defRPr sz="2400" b="1"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Arial"/>
              <a:buNone/>
              <a:defRPr sz="2000" b="1"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Arial"/>
              <a:buNone/>
              <a:defRPr sz="1800" b="1"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1600" b="1"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1600" b="1"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1600" b="1"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1600" b="1"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1600" b="1"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 sz="2400"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 sz="2000"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 sz="1800"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1600"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600"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600"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600"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600"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600"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body" idx="3"/>
          </p:nvPr>
        </p:nvSpPr>
        <p:spPr>
          <a:xfrm>
            <a:off x="4645027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Arial"/>
              <a:buNone/>
              <a:defRPr sz="2400" b="1"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Arial"/>
              <a:buNone/>
              <a:defRPr sz="2000" b="1"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Arial"/>
              <a:buNone/>
              <a:defRPr sz="1800" b="1"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1600" b="1"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1600" b="1"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1600" b="1"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1600" b="1"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1600" b="1"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 sz="2400"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 sz="2000"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 sz="1800"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1600"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600"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600"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600"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600"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600"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5612" marR="0" lvl="1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2812" marR="0" lvl="2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0012" marR="0" lvl="3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7211" marR="0" lvl="4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4412" marR="0" lvl="5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98812" marR="0" lvl="6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0412" marR="0" lvl="7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399212" marR="0" lvl="8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5612" marR="0" lvl="1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2812" marR="0" lvl="2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0012" marR="0" lvl="3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7211" marR="0" lvl="4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4412" marR="0" lvl="5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98812" marR="0" lvl="6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0412" marR="0" lvl="7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399212" marR="0" lvl="8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67008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6947"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3895"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0845"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7794"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 sz="2800"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 sz="2400"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 sz="2000"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1800"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800"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800"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800"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800"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800"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 sz="2800"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 sz="2400"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 sz="2000"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1800"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800"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800"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800"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800"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800"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5612" marR="0" lvl="1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2812" marR="0" lvl="2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0012" marR="0" lvl="3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7211" marR="0" lvl="4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4412" marR="0" lvl="5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98812" marR="0" lvl="6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0412" marR="0" lvl="7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399212" marR="0" lvl="8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5612" marR="0" lvl="1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2812" marR="0" lvl="2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0012" marR="0" lvl="3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7211" marR="0" lvl="4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4412" marR="0" lvl="5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98812" marR="0" lvl="6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0412" marR="0" lvl="7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399212" marR="0" lvl="8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81680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000" b="1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Arial"/>
              <a:buNone/>
              <a:defRPr sz="2000"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Arial"/>
              <a:buNone/>
              <a:defRPr sz="1600"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5612" marR="0" lvl="1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2812" marR="0" lvl="2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0012" marR="0" lvl="3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7211" marR="0" lvl="4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4412" marR="0" lvl="5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98812" marR="0" lvl="6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0412" marR="0" lvl="7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399212" marR="0" lvl="8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5612" marR="0" lvl="1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2812" marR="0" lvl="2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0012" marR="0" lvl="3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7211" marR="0" lvl="4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4412" marR="0" lvl="5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98812" marR="0" lvl="6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0412" marR="0" lvl="7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399212" marR="0" lvl="8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92139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6947" marR="0" lvl="5" indent="-101347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3895" marR="0" lvl="6" indent="-101095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0845" marR="0" lvl="7" indent="-100845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7794" marR="0" lvl="8" indent="-100594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6947" marR="0" lvl="1" indent="-12447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3895" marR="0" lvl="2" indent="-12195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0845" marR="0" lvl="3" indent="-11945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7794" marR="0" lvl="4" indent="-11694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4742" marR="0" lvl="5" indent="-11441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1690" marR="0" lvl="6" indent="-1119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98638" marR="0" lvl="7" indent="-10938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5586" marR="0" lvl="8" indent="-10686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5612" marR="0" lvl="1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2812" marR="0" lvl="2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0012" marR="0" lvl="3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7211" marR="0" lvl="4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4412" marR="0" lvl="5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98812" marR="0" lvl="6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0412" marR="0" lvl="7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399212" marR="0" lvl="8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5612" marR="0" lvl="1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2812" marR="0" lvl="2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0012" marR="0" lvl="3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7211" marR="0" lvl="4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4412" marR="0" lvl="5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98812" marR="0" lvl="6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0412" marR="0" lvl="7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399212" marR="0" lvl="8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4929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6CDB1-D397-DD4C-B7BA-56232366F2AF}" type="datetime1">
              <a:rPr lang="en-US"/>
              <a:pPr>
                <a:defRPr/>
              </a:pPr>
              <a:t>9/21/2020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E55BC-8D16-4841-9174-35D76BFE30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62B80-07EB-1943-895E-3E2A23DAC92C}" type="datetime1">
              <a:rPr lang="en-US"/>
              <a:pPr>
                <a:defRPr/>
              </a:pPr>
              <a:t>9/21/2020</a:t>
            </a:fld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0EC2B-CFC8-7340-AA07-A5E3725CDF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65E7E-5418-374C-8A4F-396B7FC17242}" type="datetime1">
              <a:rPr lang="en-US"/>
              <a:pPr>
                <a:defRPr/>
              </a:pPr>
              <a:t>9/21/2020</a:t>
            </a:fld>
            <a:endParaRPr lang="en-US"/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284CF-BEE5-074B-A6A4-27873F8221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C1799-66D2-2940-92C2-0FC858785D26}" type="datetime1">
              <a:rPr lang="en-US"/>
              <a:pPr>
                <a:defRPr/>
              </a:pPr>
              <a:t>9/21/2020</a:t>
            </a:fld>
            <a:endParaRPr lang="en-US"/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9317F-4F6A-C44E-B0D9-876498823F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AF2B3-65DA-014E-BADC-151E6229C321}" type="datetime1">
              <a:rPr lang="en-US"/>
              <a:pPr>
                <a:defRPr/>
              </a:pPr>
              <a:t>9/21/2020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6C1FC-80D4-FF49-AC49-51EEBB8E78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2E165-4A07-A74E-BD26-65EFB7D42636}" type="datetime1">
              <a:rPr lang="en-US"/>
              <a:pPr>
                <a:defRPr/>
              </a:pPr>
              <a:t>9/21/2020</a:t>
            </a:fld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0D2D0-588A-C44E-83AC-07EC334289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48BA9-842D-5B42-8B2C-82684ED3D273}" type="datetime1">
              <a:rPr lang="en-US"/>
              <a:pPr>
                <a:defRPr/>
              </a:pPr>
              <a:t>9/21/2020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937A9-EF04-0F4A-B637-D304ED33A7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1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4990255-A863-3A4B-90D0-60BDB277F2C2}" type="datetime1">
              <a:rPr lang="en-US"/>
              <a:pPr>
                <a:defRPr/>
              </a:pPr>
              <a:t>9/21/2020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E97D07A-8AD0-EE4B-A43D-A6DF9006E0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912" r:id="rId1"/>
    <p:sldLayoutId id="2147484905" r:id="rId2"/>
    <p:sldLayoutId id="2147484913" r:id="rId3"/>
    <p:sldLayoutId id="2147484906" r:id="rId4"/>
    <p:sldLayoutId id="2147484907" r:id="rId5"/>
    <p:sldLayoutId id="2147484908" r:id="rId6"/>
    <p:sldLayoutId id="2147484914" r:id="rId7"/>
    <p:sldLayoutId id="2147484909" r:id="rId8"/>
    <p:sldLayoutId id="2147484915" r:id="rId9"/>
    <p:sldLayoutId id="2147484910" r:id="rId10"/>
    <p:sldLayoutId id="214748491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ヒラギノ角ゴ Pro W3" pitchFamily="-111" charset="-128"/>
          <a:cs typeface="ヒラギノ角ゴ Pro W3" pitchFamily="-111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-111" charset="0"/>
          <a:ea typeface="ヒラギノ角ゴ Pro W3" pitchFamily="-111" charset="-128"/>
          <a:cs typeface="ヒラギノ角ゴ Pro W3" pitchFamily="-11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-111" charset="0"/>
          <a:ea typeface="ヒラギノ角ゴ Pro W3" pitchFamily="-111" charset="-128"/>
          <a:cs typeface="ヒラギノ角ゴ Pro W3" pitchFamily="-11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-111" charset="0"/>
          <a:ea typeface="ヒラギノ角ゴ Pro W3" pitchFamily="-111" charset="-128"/>
          <a:cs typeface="ヒラギノ角ゴ Pro W3" pitchFamily="-11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-111" charset="0"/>
          <a:ea typeface="ヒラギノ角ゴ Pro W3" pitchFamily="-111" charset="-128"/>
          <a:cs typeface="ヒラギノ角ゴ Pro W3" pitchFamily="-11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-111" charset="0"/>
          <a:ea typeface="ヒラギノ角ゴ Pro W3" pitchFamily="-111" charset="-128"/>
          <a:cs typeface="ヒラギノ角ゴ Pro W3" pitchFamily="-11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-111" charset="0"/>
          <a:ea typeface="ヒラギノ角ゴ Pro W3" pitchFamily="-111" charset="-128"/>
          <a:cs typeface="ヒラギノ角ゴ Pro W3" pitchFamily="-11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-111" charset="0"/>
          <a:ea typeface="ヒラギノ角ゴ Pro W3" pitchFamily="-111" charset="-128"/>
          <a:cs typeface="ヒラギノ角ゴ Pro W3" pitchFamily="-11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-111" charset="0"/>
          <a:ea typeface="ヒラギノ角ゴ Pro W3" pitchFamily="-111" charset="-128"/>
          <a:cs typeface="ヒラギノ角ゴ Pro W3" pitchFamily="-111" charset="-128"/>
        </a:defRPr>
      </a:lvl9pPr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4" charset="2"/>
        <a:buChar char=""/>
        <a:defRPr sz="2800" kern="1200">
          <a:solidFill>
            <a:schemeClr val="tx1"/>
          </a:solidFill>
          <a:latin typeface="+mn-lt"/>
          <a:ea typeface="ヒラギノ角ゴ Pro W3" pitchFamily="-111" charset="-128"/>
          <a:cs typeface="ヒラギノ角ゴ Pro W3" pitchFamily="-111" charset="-128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4" charset="0"/>
        <a:buChar char="◦"/>
        <a:defRPr sz="2400" kern="1200">
          <a:solidFill>
            <a:schemeClr val="tx1"/>
          </a:solidFill>
          <a:latin typeface="+mn-lt"/>
          <a:ea typeface="ヒラギノ角ゴ Pro W3" pitchFamily="-111" charset="-128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4" charset="2"/>
        <a:buChar char=""/>
        <a:defRPr sz="2200" kern="1200">
          <a:solidFill>
            <a:schemeClr val="tx1"/>
          </a:solidFill>
          <a:latin typeface="+mn-lt"/>
          <a:ea typeface="ヒラギノ角ゴ Pro W3" pitchFamily="-111" charset="-128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4" charset="0"/>
        <a:buChar char="◦"/>
        <a:defRPr sz="1900" kern="1200">
          <a:solidFill>
            <a:schemeClr val="tx1"/>
          </a:solidFill>
          <a:latin typeface="+mn-lt"/>
          <a:ea typeface="ヒラギノ角ゴ Pro W3" pitchFamily="-111" charset="-128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4" charset="2"/>
        <a:buChar char=""/>
        <a:defRPr kern="1200">
          <a:solidFill>
            <a:schemeClr val="tx1"/>
          </a:solidFill>
          <a:latin typeface="+mn-lt"/>
          <a:ea typeface="ヒラギノ角ゴ Pro W3" pitchFamily="-111" charset="-128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6947" marR="0" lvl="5" indent="-101347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3895" marR="0" lvl="6" indent="-101095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0845" marR="0" lvl="7" indent="-100845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7794" marR="0" lvl="8" indent="-100594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5612" marR="0" lvl="1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2812" marR="0" lvl="2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0012" marR="0" lvl="3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7211" marR="0" lvl="4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4412" marR="0" lvl="5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98812" marR="0" lvl="6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0412" marR="0" lvl="7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399212" marR="0" lvl="8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5612" marR="0" lvl="1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2812" marR="0" lvl="2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0012" marR="0" lvl="3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7211" marR="0" lvl="4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4412" marR="0" lvl="5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98812" marR="0" lvl="6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0412" marR="0" lvl="7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399212" marR="0" lvl="8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45039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918" r:id="rId1"/>
    <p:sldLayoutId id="2147484919" r:id="rId2"/>
    <p:sldLayoutId id="2147484920" r:id="rId3"/>
    <p:sldLayoutId id="2147484921" r:id="rId4"/>
    <p:sldLayoutId id="2147484922" r:id="rId5"/>
    <p:sldLayoutId id="2147484923" r:id="rId6"/>
    <p:sldLayoutId id="2147484924" r:id="rId7"/>
    <p:sldLayoutId id="2147484925" r:id="rId8"/>
    <p:sldLayoutId id="2147484926" r:id="rId9"/>
    <p:sldLayoutId id="2147484927" r:id="rId10"/>
    <p:sldLayoutId id="2147484928" r:id="rId11"/>
    <p:sldLayoutId id="2147484929" r:id="rId12"/>
    <p:sldLayoutId id="214748493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customXml" Target="../ink/ink2.xml"/><Relationship Id="rId4" Type="http://schemas.openxmlformats.org/officeDocument/2006/relationships/image" Target="../media/image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emf"/><Relationship Id="rId5" Type="http://schemas.openxmlformats.org/officeDocument/2006/relationships/customXml" Target="../ink/ink3.xml"/><Relationship Id="rId4" Type="http://schemas.openxmlformats.org/officeDocument/2006/relationships/image" Target="../media/image1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emf"/><Relationship Id="rId5" Type="http://schemas.openxmlformats.org/officeDocument/2006/relationships/customXml" Target="../ink/ink4.xml"/><Relationship Id="rId4" Type="http://schemas.openxmlformats.org/officeDocument/2006/relationships/image" Target="../media/image1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emf"/><Relationship Id="rId5" Type="http://schemas.openxmlformats.org/officeDocument/2006/relationships/customXml" Target="../ink/ink5.xml"/><Relationship Id="rId4" Type="http://schemas.openxmlformats.org/officeDocument/2006/relationships/image" Target="../media/image14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4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8" y="419100"/>
            <a:ext cx="8450262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6"/>
          <p:cNvSpPr>
            <a:spLocks noGrp="1" noChangeArrowheads="1"/>
          </p:cNvSpPr>
          <p:nvPr/>
        </p:nvSpPr>
        <p:spPr bwMode="auto">
          <a:xfrm>
            <a:off x="977900" y="4181475"/>
            <a:ext cx="7239000" cy="14493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600" dirty="0">
                <a:solidFill>
                  <a:srgbClr val="000000"/>
                </a:solidFill>
                <a:latin typeface="Verdana" pitchFamily="4" charset="0"/>
              </a:rPr>
              <a:t>2020-21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Verdana" pitchFamily="4" charset="0"/>
              </a:rPr>
              <a:t>Proposed Budget  </a:t>
            </a:r>
            <a:br>
              <a:rPr lang="en-US" sz="3600" dirty="0">
                <a:solidFill>
                  <a:schemeClr val="tx2"/>
                </a:solidFill>
                <a:latin typeface="Verdana" pitchFamily="4" charset="0"/>
              </a:rPr>
            </a:br>
            <a:endParaRPr lang="en-US" sz="3600" dirty="0">
              <a:solidFill>
                <a:schemeClr val="tx2"/>
              </a:solidFill>
              <a:latin typeface="Verdana" pitchFamily="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1950" y="1028700"/>
            <a:ext cx="8391525" cy="2345257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Verdana"/>
                <a:cs typeface="Verdana"/>
              </a:rPr>
              <a:t>GENERAL FUND (FUND 10)</a:t>
            </a:r>
          </a:p>
          <a:p>
            <a:r>
              <a:rPr lang="en-US" sz="2400" dirty="0">
                <a:latin typeface="Verdana"/>
                <a:cs typeface="Verdana"/>
              </a:rPr>
              <a:t>    $29,388,785 (w/o grants)</a:t>
            </a:r>
          </a:p>
          <a:p>
            <a:endParaRPr lang="en-US" sz="1400" dirty="0">
              <a:latin typeface="Verdana"/>
              <a:cs typeface="Verdana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FFFFFF"/>
                </a:solidFill>
                <a:latin typeface="Verdana"/>
                <a:cs typeface="Verdana"/>
              </a:rPr>
              <a:t>DEBT SERVICE  (FUND 30)</a:t>
            </a:r>
          </a:p>
          <a:p>
            <a:pPr lvl="1">
              <a:spcBef>
                <a:spcPct val="20000"/>
              </a:spcBef>
            </a:pPr>
            <a:r>
              <a:rPr lang="en-US" sz="2400" dirty="0">
                <a:solidFill>
                  <a:srgbClr val="FFFFFF"/>
                </a:solidFill>
                <a:latin typeface="Verdana"/>
                <a:cs typeface="Verdana"/>
              </a:rPr>
              <a:t>$0.00   Maintenance Referendum Debt Paid </a:t>
            </a:r>
            <a:endParaRPr lang="en-US" dirty="0">
              <a:latin typeface="Verdana"/>
              <a:cs typeface="Verdana"/>
            </a:endParaRP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61950" y="443924"/>
            <a:ext cx="8391525" cy="584776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Verdana"/>
                <a:cs typeface="Verdana"/>
              </a:rPr>
              <a:t>Funds that Impact the Levy: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1951" y="3358458"/>
            <a:ext cx="8391524" cy="260071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800" dirty="0">
                <a:solidFill>
                  <a:srgbClr val="FFFFFF"/>
                </a:solidFill>
                <a:latin typeface="Verdana" pitchFamily="4" charset="0"/>
              </a:rPr>
              <a:t>CAPITAL PROJECTS (FUND 40)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800" dirty="0">
                <a:solidFill>
                  <a:srgbClr val="FFFFFF"/>
                </a:solidFill>
                <a:latin typeface="Verdana" pitchFamily="4" charset="0"/>
              </a:rPr>
              <a:t>   </a:t>
            </a:r>
            <a:r>
              <a:rPr lang="en-US" sz="2400" dirty="0">
                <a:solidFill>
                  <a:srgbClr val="FFFFFF"/>
                </a:solidFill>
                <a:latin typeface="Verdana" pitchFamily="4" charset="0"/>
              </a:rPr>
              <a:t>$0.00    Included in Fund 10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1400" dirty="0">
              <a:solidFill>
                <a:srgbClr val="FFFFFF"/>
              </a:solidFill>
              <a:latin typeface="Verdana" pitchFamily="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800" dirty="0">
                <a:solidFill>
                  <a:srgbClr val="FFFFFF"/>
                </a:solidFill>
                <a:latin typeface="Verdana" pitchFamily="4" charset="0"/>
              </a:rPr>
              <a:t>COMMUNITY SERVICE (FUND 80)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800" dirty="0">
                <a:solidFill>
                  <a:srgbClr val="FFFFFF"/>
                </a:solidFill>
                <a:latin typeface="Verdana" pitchFamily="4" charset="0"/>
              </a:rPr>
              <a:t>	</a:t>
            </a:r>
            <a:r>
              <a:rPr lang="en-US" sz="2400" dirty="0">
                <a:solidFill>
                  <a:srgbClr val="FFFFFF"/>
                </a:solidFill>
                <a:latin typeface="Verdana" pitchFamily="4" charset="0"/>
              </a:rPr>
              <a:t>$0.00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2400" dirty="0">
              <a:solidFill>
                <a:srgbClr val="FFFFFF"/>
              </a:solidFill>
              <a:latin typeface="Verdana" pitchFamily="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3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632702"/>
              </p:ext>
            </p:extLst>
          </p:nvPr>
        </p:nvGraphicFramePr>
        <p:xfrm>
          <a:off x="403225" y="330201"/>
          <a:ext cx="8496300" cy="6226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2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5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7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93799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sz="3200" dirty="0"/>
                        <a:t>Fund</a:t>
                      </a: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sz="2000" dirty="0"/>
                        <a:t>2020-21</a:t>
                      </a:r>
                      <a:endParaRPr lang="en-US" sz="2000" baseline="0" dirty="0"/>
                    </a:p>
                    <a:p>
                      <a:pPr algn="ctr"/>
                      <a:r>
                        <a:rPr lang="en-US" sz="2000" baseline="0" dirty="0"/>
                        <a:t>Receipts</a:t>
                      </a:r>
                      <a:endParaRPr lang="en-US" sz="2000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sz="2000" dirty="0"/>
                        <a:t>2020-21</a:t>
                      </a:r>
                    </a:p>
                    <a:p>
                      <a:pPr algn="ctr"/>
                      <a:r>
                        <a:rPr lang="en-US" sz="2000" dirty="0"/>
                        <a:t>Expenditures</a:t>
                      </a: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r>
                        <a:rPr lang="en-US" dirty="0"/>
                        <a:t>General</a:t>
                      </a:r>
                      <a:r>
                        <a:rPr lang="en-US" baseline="0" dirty="0"/>
                        <a:t> Fund (Fund 10)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29,388,785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29,388,785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6122">
                <a:tc>
                  <a:txBody>
                    <a:bodyPr/>
                    <a:lstStyle/>
                    <a:p>
                      <a:r>
                        <a:rPr lang="en-US" dirty="0"/>
                        <a:t>Debt Service Fund (Fund 30)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Capital</a:t>
                      </a:r>
                      <a:r>
                        <a:rPr lang="en-US" baseline="0" dirty="0"/>
                        <a:t> Expansion Fund</a:t>
                      </a:r>
                      <a:r>
                        <a:rPr lang="en-US" dirty="0"/>
                        <a:t> (Fund 40)</a:t>
                      </a:r>
                    </a:p>
                    <a:p>
                      <a:r>
                        <a:rPr lang="en-US" dirty="0"/>
                        <a:t>(Included in Fund 10 Levy*)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</a:t>
                      </a:r>
                    </a:p>
                    <a:p>
                      <a:pPr algn="r"/>
                      <a:endParaRPr lang="en-US" dirty="0"/>
                    </a:p>
                    <a:p>
                      <a:pPr algn="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</a:t>
                      </a:r>
                    </a:p>
                    <a:p>
                      <a:pPr algn="r"/>
                      <a:endParaRPr lang="en-US" dirty="0"/>
                    </a:p>
                    <a:p>
                      <a:pPr algn="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6640">
                <a:tc>
                  <a:txBody>
                    <a:bodyPr/>
                    <a:lstStyle/>
                    <a:p>
                      <a:r>
                        <a:rPr lang="en-US" u="none" dirty="0"/>
                        <a:t>Community Service (Fund 80)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Funds 10, 30, 40 and 80 are used in the levy calculation.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Total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u="none" dirty="0"/>
                        <a:t>0</a:t>
                      </a:r>
                    </a:p>
                    <a:p>
                      <a:pPr algn="r"/>
                      <a:endParaRPr lang="en-US" u="none" dirty="0"/>
                    </a:p>
                    <a:p>
                      <a:pPr algn="r"/>
                      <a:endParaRPr lang="en-US" u="none" dirty="0"/>
                    </a:p>
                    <a:p>
                      <a:pPr algn="r"/>
                      <a:endParaRPr lang="en-US" u="none" dirty="0"/>
                    </a:p>
                    <a:p>
                      <a:pPr algn="r"/>
                      <a:endParaRPr lang="en-US" u="none" dirty="0"/>
                    </a:p>
                    <a:p>
                      <a:pPr algn="r"/>
                      <a:r>
                        <a:rPr lang="en-US" u="none" dirty="0"/>
                        <a:t>29,388,785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u="none" dirty="0"/>
                        <a:t> 0</a:t>
                      </a:r>
                    </a:p>
                    <a:p>
                      <a:pPr algn="r"/>
                      <a:endParaRPr lang="en-US" u="none" dirty="0"/>
                    </a:p>
                    <a:p>
                      <a:pPr algn="r"/>
                      <a:endParaRPr lang="en-US" u="none" dirty="0"/>
                    </a:p>
                    <a:p>
                      <a:pPr algn="r"/>
                      <a:endParaRPr lang="en-US" u="none" dirty="0"/>
                    </a:p>
                    <a:p>
                      <a:pPr algn="r"/>
                      <a:endParaRPr lang="en-US" u="none" dirty="0"/>
                    </a:p>
                    <a:p>
                      <a:pPr algn="r"/>
                      <a:r>
                        <a:rPr lang="en-US" u="none" dirty="0"/>
                        <a:t>29,388,785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68296">
                <a:tc>
                  <a:txBody>
                    <a:bodyPr/>
                    <a:lstStyle/>
                    <a:p>
                      <a:endParaRPr lang="en-US" baseline="0" dirty="0"/>
                    </a:p>
                    <a:p>
                      <a:r>
                        <a:rPr lang="en-US" baseline="0" dirty="0"/>
                        <a:t>Funds 20, 50, 60, 70, 90 are not used in the levy calculation.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0427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24140-05A1-4016-96CB-E62E68443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6455951"/>
              </p:ext>
            </p:extLst>
          </p:nvPr>
        </p:nvGraphicFramePr>
        <p:xfrm>
          <a:off x="503238" y="530225"/>
          <a:ext cx="8183562" cy="5565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2421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34976" y="435048"/>
            <a:ext cx="8375650" cy="830997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Each Municipality’s share of the levy </a:t>
            </a:r>
          </a:p>
          <a:p>
            <a:pPr algn="ctr"/>
            <a:r>
              <a:rPr lang="en-US" sz="2400" dirty="0"/>
              <a:t>is determined by its share of the total equalized value.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7859665"/>
              </p:ext>
            </p:extLst>
          </p:nvPr>
        </p:nvGraphicFramePr>
        <p:xfrm>
          <a:off x="434976" y="1266039"/>
          <a:ext cx="8274047" cy="48996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82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3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39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39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49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County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Municipality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2020 Estimated Valuation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2020 Valuation</a:t>
                      </a:r>
                    </a:p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% of total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79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Columbia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 Portage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$691,906,500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48.05%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79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Columbia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 Caledonia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$203,796,136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14.15%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79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Columbia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 Dekorra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$255,220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79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Columbia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 Ft. Winnebago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$88,228,800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6.13%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479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Columbia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 Lewiston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$138,811,936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9.64%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479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Columbia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 Marcellon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$1,162,368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479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Columbia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 Pacific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$224,390,788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15.58%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479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Columbia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 Wyocena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$5,027,919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0.35%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479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Marquette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 Douglas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$20,817,806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1.45%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479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Marquette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 Moundville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$49,902,200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3.47%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479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Marquette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 Endeavor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$15,128,600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1.05%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719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Sauk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 Greenfield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$460,408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479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Municipalities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$1,439,888,681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8783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/>
        </p:nvSpPr>
        <p:spPr bwMode="auto">
          <a:xfrm>
            <a:off x="404289" y="425450"/>
            <a:ext cx="8387286" cy="2401888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200" dirty="0">
                <a:solidFill>
                  <a:srgbClr val="FFFFFF"/>
                </a:solidFill>
                <a:latin typeface="Verdana" pitchFamily="4" charset="0"/>
              </a:rPr>
              <a:t>PROJECTED TAX IMPACT</a:t>
            </a:r>
          </a:p>
        </p:txBody>
      </p:sp>
      <p:sp>
        <p:nvSpPr>
          <p:cNvPr id="30723" name="TextBox 4"/>
          <p:cNvSpPr txBox="1">
            <a:spLocks noChangeArrowheads="1"/>
          </p:cNvSpPr>
          <p:nvPr/>
        </p:nvSpPr>
        <p:spPr bwMode="auto">
          <a:xfrm>
            <a:off x="404289" y="2827338"/>
            <a:ext cx="8453961" cy="3139321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dirty="0"/>
              <a:t>$8.48 Mill Rate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$100,000 Home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$848 Tax Amount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0525" y="409576"/>
            <a:ext cx="8321675" cy="720588"/>
          </a:xfrm>
          <a:solidFill>
            <a:schemeClr val="tx2">
              <a:lumMod val="5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Mill Rate – History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4074342"/>
              </p:ext>
            </p:extLst>
          </p:nvPr>
        </p:nvGraphicFramePr>
        <p:xfrm>
          <a:off x="476250" y="1077773"/>
          <a:ext cx="8235950" cy="4819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9393183-EA4A-4D74-8EC6-3EAC4BCA8BDB}"/>
              </a:ext>
            </a:extLst>
          </p:cNvPr>
          <p:cNvGraphicFramePr>
            <a:graphicFrameLocks/>
          </p:cNvGraphicFramePr>
          <p:nvPr/>
        </p:nvGraphicFramePr>
        <p:xfrm>
          <a:off x="476250" y="1652587"/>
          <a:ext cx="8191500" cy="3552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41580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9575" y="406613"/>
            <a:ext cx="8372475" cy="46166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MILL RATE </a:t>
            </a:r>
            <a:r>
              <a:rPr lang="en-US" sz="2400" dirty="0">
                <a:latin typeface="Verdana"/>
                <a:cs typeface="Verdana"/>
              </a:rPr>
              <a:t>COMPARISON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979018"/>
              </p:ext>
            </p:extLst>
          </p:nvPr>
        </p:nvGraphicFramePr>
        <p:xfrm>
          <a:off x="409575" y="3219449"/>
          <a:ext cx="8372475" cy="31260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4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42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4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98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35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Area Schools</a:t>
                      </a:r>
                    </a:p>
                  </a:txBody>
                  <a:tcPr marL="12700" marR="12700" marT="1270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2019-20</a:t>
                      </a:r>
                    </a:p>
                  </a:txBody>
                  <a:tcPr marL="12700" marR="12700" marT="1270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2018-19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2017-18</a:t>
                      </a:r>
                    </a:p>
                  </a:txBody>
                  <a:tcPr marL="12700" marR="12700" marT="1270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036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Columbus</a:t>
                      </a:r>
                    </a:p>
                  </a:txBody>
                  <a:tcPr marL="12700" marR="12700" marT="12700" marB="0" anchor="b">
                    <a:solidFill>
                      <a:srgbClr val="FFD7B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8.70</a:t>
                      </a:r>
                    </a:p>
                  </a:txBody>
                  <a:tcPr marL="12700" marR="12700" marT="12700" marB="0" anchor="b">
                    <a:solidFill>
                      <a:srgbClr val="FFD7B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9.06</a:t>
                      </a:r>
                    </a:p>
                  </a:txBody>
                  <a:tcPr marL="12700" marR="12700" marT="12700" marB="0" anchor="b">
                    <a:solidFill>
                      <a:srgbClr val="FFD7B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9.46</a:t>
                      </a:r>
                    </a:p>
                  </a:txBody>
                  <a:tcPr marL="12700" marR="12700" marT="12700" marB="0" anchor="b">
                    <a:solidFill>
                      <a:srgbClr val="FFD7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928344"/>
                  </a:ext>
                </a:extLst>
              </a:tr>
              <a:tr h="333036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Poynette</a:t>
                      </a:r>
                    </a:p>
                  </a:txBody>
                  <a:tcPr marL="12700" marR="12700" marT="12700" marB="0" anchor="b">
                    <a:solidFill>
                      <a:srgbClr val="FFD7B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9.93</a:t>
                      </a:r>
                    </a:p>
                  </a:txBody>
                  <a:tcPr marL="12700" marR="12700" marT="12700" marB="0" anchor="b">
                    <a:solidFill>
                      <a:srgbClr val="FFD7B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8.94</a:t>
                      </a:r>
                    </a:p>
                  </a:txBody>
                  <a:tcPr marL="12700" marR="12700" marT="12700" marB="0" anchor="b">
                    <a:solidFill>
                      <a:srgbClr val="FFD7B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9.06</a:t>
                      </a:r>
                    </a:p>
                  </a:txBody>
                  <a:tcPr marL="12700" marR="12700" marT="12700" marB="0" anchor="b">
                    <a:solidFill>
                      <a:srgbClr val="FFD7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036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Pardeeville</a:t>
                      </a:r>
                    </a:p>
                  </a:txBody>
                  <a:tcPr marL="12700" marR="12700" marT="12700" marB="0" anchor="b">
                    <a:solidFill>
                      <a:srgbClr val="FFD7B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10.00</a:t>
                      </a:r>
                    </a:p>
                  </a:txBody>
                  <a:tcPr marL="12700" marR="12700" marT="12700" marB="0" anchor="b">
                    <a:solidFill>
                      <a:srgbClr val="FFD7B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10.33</a:t>
                      </a:r>
                    </a:p>
                  </a:txBody>
                  <a:tcPr marL="12700" marR="12700" marT="12700" marB="0" anchor="b">
                    <a:solidFill>
                      <a:srgbClr val="FFD7B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10.90</a:t>
                      </a:r>
                    </a:p>
                  </a:txBody>
                  <a:tcPr marL="12700" marR="12700" marT="12700" marB="0" anchor="b">
                    <a:solidFill>
                      <a:srgbClr val="FFD7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342291"/>
                  </a:ext>
                </a:extLst>
              </a:tr>
              <a:tr h="333036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Lodi</a:t>
                      </a:r>
                    </a:p>
                  </a:txBody>
                  <a:tcPr marL="12700" marR="12700" marT="12700" marB="0" anchor="b">
                    <a:solidFill>
                      <a:srgbClr val="FFD7B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11.12</a:t>
                      </a:r>
                    </a:p>
                  </a:txBody>
                  <a:tcPr marL="12700" marR="12700" marT="12700" marB="0" anchor="b">
                    <a:solidFill>
                      <a:srgbClr val="FFD7B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11.14</a:t>
                      </a:r>
                    </a:p>
                  </a:txBody>
                  <a:tcPr marL="12700" marR="12700" marT="12700" marB="0" anchor="b">
                    <a:solidFill>
                      <a:srgbClr val="FFD7B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11.13</a:t>
                      </a:r>
                    </a:p>
                  </a:txBody>
                  <a:tcPr marL="12700" marR="12700" marT="12700" marB="0" anchor="b">
                    <a:solidFill>
                      <a:srgbClr val="FFD7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036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Rio</a:t>
                      </a:r>
                    </a:p>
                  </a:txBody>
                  <a:tcPr marL="12700" marR="12700" marT="12700" marB="0" anchor="b">
                    <a:solidFill>
                      <a:srgbClr val="FFD7B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11.46</a:t>
                      </a:r>
                    </a:p>
                  </a:txBody>
                  <a:tcPr marL="12700" marR="12700" marT="12700" marB="0" anchor="b">
                    <a:solidFill>
                      <a:srgbClr val="FFD7B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11.52</a:t>
                      </a:r>
                    </a:p>
                  </a:txBody>
                  <a:tcPr marL="12700" marR="12700" marT="12700" marB="0" anchor="b">
                    <a:solidFill>
                      <a:srgbClr val="FFD7B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12.40</a:t>
                      </a:r>
                    </a:p>
                  </a:txBody>
                  <a:tcPr marL="12700" marR="12700" marT="12700" marB="0" anchor="b">
                    <a:solidFill>
                      <a:srgbClr val="FFD7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036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Sun Prairie</a:t>
                      </a:r>
                    </a:p>
                  </a:txBody>
                  <a:tcPr marL="12700" marR="12700" marT="12700" marB="0" anchor="b">
                    <a:solidFill>
                      <a:srgbClr val="FFD7B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13.06</a:t>
                      </a:r>
                    </a:p>
                  </a:txBody>
                  <a:tcPr marL="12700" marR="12700" marT="12700" marB="0" anchor="b">
                    <a:solidFill>
                      <a:srgbClr val="FFD7B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12.07</a:t>
                      </a:r>
                    </a:p>
                  </a:txBody>
                  <a:tcPr marL="12700" marR="12700" marT="12700" marB="0" anchor="b">
                    <a:solidFill>
                      <a:srgbClr val="FFD7B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12.13</a:t>
                      </a:r>
                    </a:p>
                  </a:txBody>
                  <a:tcPr marL="12700" marR="12700" marT="12700" marB="0" anchor="b">
                    <a:solidFill>
                      <a:srgbClr val="FFD7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3036"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State</a:t>
                      </a:r>
                    </a:p>
                  </a:txBody>
                  <a:tcPr marL="12700" marR="12700" marT="12700" marB="0" anchor="b">
                    <a:solidFill>
                      <a:srgbClr val="FFD7B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9.34</a:t>
                      </a:r>
                    </a:p>
                  </a:txBody>
                  <a:tcPr marL="12700" marR="12700" marT="12700" marB="0" anchor="b">
                    <a:solidFill>
                      <a:srgbClr val="FFD7B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9.44</a:t>
                      </a:r>
                    </a:p>
                  </a:txBody>
                  <a:tcPr marL="12700" marR="12700" marT="12700" marB="0" anchor="b">
                    <a:solidFill>
                      <a:srgbClr val="FFD7B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9.77</a:t>
                      </a:r>
                    </a:p>
                  </a:txBody>
                  <a:tcPr marL="12700" marR="12700" marT="12700" marB="0" anchor="b">
                    <a:solidFill>
                      <a:srgbClr val="FFD7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206414"/>
              </p:ext>
            </p:extLst>
          </p:nvPr>
        </p:nvGraphicFramePr>
        <p:xfrm>
          <a:off x="409576" y="868277"/>
          <a:ext cx="8372474" cy="2423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2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28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40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3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22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Badger Conference</a:t>
                      </a:r>
                    </a:p>
                  </a:txBody>
                  <a:tcPr marL="12700" marR="12700" marT="1270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2019-20</a:t>
                      </a:r>
                    </a:p>
                  </a:txBody>
                  <a:tcPr marL="12700" marR="12700" marT="1270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2018-19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2017-18</a:t>
                      </a:r>
                    </a:p>
                  </a:txBody>
                  <a:tcPr marL="12700" marR="12700" marT="1270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762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Reedsburg</a:t>
                      </a:r>
                    </a:p>
                  </a:txBody>
                  <a:tcPr marL="12700" marR="12700" marT="12700" marB="0" anchor="b">
                    <a:solidFill>
                      <a:srgbClr val="FFD7B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8.30</a:t>
                      </a:r>
                    </a:p>
                  </a:txBody>
                  <a:tcPr marL="12700" marR="12700" marT="12700" marB="0" anchor="b">
                    <a:solidFill>
                      <a:srgbClr val="FFD7B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8.71</a:t>
                      </a:r>
                    </a:p>
                  </a:txBody>
                  <a:tcPr marL="12700" marR="12700" marT="12700" marB="0" anchor="b">
                    <a:solidFill>
                      <a:srgbClr val="FFD7B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9.31</a:t>
                      </a:r>
                    </a:p>
                  </a:txBody>
                  <a:tcPr marL="12700" marR="12700" marT="12700" marB="0" anchor="b">
                    <a:solidFill>
                      <a:srgbClr val="FFD7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298589"/>
                  </a:ext>
                </a:extLst>
              </a:tr>
              <a:tr h="298762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Portage</a:t>
                      </a:r>
                    </a:p>
                  </a:txBody>
                  <a:tcPr marL="12700" marR="12700" marT="12700" marB="0" anchor="b">
                    <a:solidFill>
                      <a:srgbClr val="FFD7B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8.90</a:t>
                      </a:r>
                    </a:p>
                  </a:txBody>
                  <a:tcPr marL="12700" marR="12700" marT="12700" marB="0" anchor="b">
                    <a:solidFill>
                      <a:srgbClr val="FFD7B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9.29</a:t>
                      </a:r>
                    </a:p>
                  </a:txBody>
                  <a:tcPr marL="12700" marR="12700" marT="12700" marB="0" anchor="b">
                    <a:solidFill>
                      <a:srgbClr val="FFD7B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9.24</a:t>
                      </a:r>
                    </a:p>
                  </a:txBody>
                  <a:tcPr marL="12700" marR="12700" marT="12700" marB="0" anchor="b">
                    <a:solidFill>
                      <a:srgbClr val="FFD7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5879"/>
                  </a:ext>
                </a:extLst>
              </a:tr>
              <a:tr h="298762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Mt. Horeb</a:t>
                      </a:r>
                    </a:p>
                  </a:txBody>
                  <a:tcPr marL="12700" marR="12700" marT="12700" marB="0" anchor="b">
                    <a:solidFill>
                      <a:srgbClr val="FFD7B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/>
                          <a:cs typeface="Arial"/>
                        </a:rPr>
                        <a:t>9.20</a:t>
                      </a:r>
                    </a:p>
                  </a:txBody>
                  <a:tcPr marL="12700" marR="12700" marT="12700" marB="0" anchor="b">
                    <a:solidFill>
                      <a:srgbClr val="FFD7B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/>
                          <a:cs typeface="Arial"/>
                        </a:rPr>
                        <a:t>9.45</a:t>
                      </a:r>
                    </a:p>
                  </a:txBody>
                  <a:tcPr marL="12700" marR="12700" marT="12700" marB="0" anchor="b">
                    <a:solidFill>
                      <a:srgbClr val="FFD7B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/>
                          <a:cs typeface="Arial"/>
                        </a:rPr>
                        <a:t>10.47</a:t>
                      </a:r>
                    </a:p>
                  </a:txBody>
                  <a:tcPr marL="12700" marR="12700" marT="12700" marB="0" anchor="b">
                    <a:solidFill>
                      <a:srgbClr val="FFD7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008527"/>
                  </a:ext>
                </a:extLst>
              </a:tr>
              <a:tr h="298762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Sauk Prairie</a:t>
                      </a:r>
                    </a:p>
                  </a:txBody>
                  <a:tcPr marL="12700" marR="12700" marT="12700" marB="0" anchor="b">
                    <a:solidFill>
                      <a:srgbClr val="FFD7B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/>
                          <a:cs typeface="Arial"/>
                        </a:rPr>
                        <a:t>9.51</a:t>
                      </a:r>
                    </a:p>
                  </a:txBody>
                  <a:tcPr marL="12700" marR="12700" marT="12700" marB="0" anchor="b">
                    <a:solidFill>
                      <a:srgbClr val="FFD7B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/>
                          <a:cs typeface="Arial"/>
                        </a:rPr>
                        <a:t>9.51</a:t>
                      </a:r>
                    </a:p>
                  </a:txBody>
                  <a:tcPr marL="12700" marR="12700" marT="12700" marB="0" anchor="b">
                    <a:solidFill>
                      <a:srgbClr val="FFD7B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/>
                          <a:cs typeface="Arial"/>
                        </a:rPr>
                        <a:t>9.53</a:t>
                      </a:r>
                    </a:p>
                  </a:txBody>
                  <a:tcPr marL="12700" marR="12700" marT="12700" marB="0" anchor="b">
                    <a:solidFill>
                      <a:srgbClr val="FFD7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9956996"/>
                  </a:ext>
                </a:extLst>
              </a:tr>
              <a:tr h="298762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Baraboo</a:t>
                      </a:r>
                    </a:p>
                  </a:txBody>
                  <a:tcPr marL="12700" marR="12700" marT="12700" marB="0" anchor="b">
                    <a:solidFill>
                      <a:srgbClr val="FFD7B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9.57</a:t>
                      </a:r>
                    </a:p>
                  </a:txBody>
                  <a:tcPr marL="12700" marR="12700" marT="12700" marB="0" anchor="b">
                    <a:solidFill>
                      <a:srgbClr val="FFD7B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9.25</a:t>
                      </a:r>
                    </a:p>
                  </a:txBody>
                  <a:tcPr marL="12700" marR="12700" marT="12700" marB="0" anchor="b">
                    <a:solidFill>
                      <a:srgbClr val="FFD7B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9.25</a:t>
                      </a:r>
                    </a:p>
                  </a:txBody>
                  <a:tcPr marL="12700" marR="12700" marT="12700" marB="0" anchor="b">
                    <a:solidFill>
                      <a:srgbClr val="FFD7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762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Waunakee</a:t>
                      </a:r>
                    </a:p>
                  </a:txBody>
                  <a:tcPr marL="12700" marR="12700" marT="12700" marB="0" anchor="b">
                    <a:solidFill>
                      <a:srgbClr val="FFD7B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10.86</a:t>
                      </a:r>
                    </a:p>
                  </a:txBody>
                  <a:tcPr marL="12700" marR="12700" marT="12700" marB="0" anchor="b">
                    <a:solidFill>
                      <a:srgbClr val="FFD7B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10.86</a:t>
                      </a:r>
                    </a:p>
                  </a:txBody>
                  <a:tcPr marL="12700" marR="12700" marT="12700" marB="0" anchor="b">
                    <a:solidFill>
                      <a:srgbClr val="FFD7B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11.37</a:t>
                      </a:r>
                    </a:p>
                  </a:txBody>
                  <a:tcPr marL="12700" marR="12700" marT="12700" marB="0" anchor="b">
                    <a:solidFill>
                      <a:srgbClr val="FFD7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774238"/>
                  </a:ext>
                </a:extLst>
              </a:tr>
              <a:tr h="298762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DeForest</a:t>
                      </a:r>
                    </a:p>
                  </a:txBody>
                  <a:tcPr marL="12700" marR="12700" marT="12700" marB="0" anchor="b">
                    <a:solidFill>
                      <a:srgbClr val="FFD7B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11.64</a:t>
                      </a:r>
                    </a:p>
                  </a:txBody>
                  <a:tcPr marL="12700" marR="12700" marT="12700" marB="0" anchor="b">
                    <a:solidFill>
                      <a:srgbClr val="FFD7B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10.04</a:t>
                      </a:r>
                    </a:p>
                  </a:txBody>
                  <a:tcPr marL="12700" marR="12700" marT="12700" marB="0" anchor="b">
                    <a:solidFill>
                      <a:srgbClr val="FFD7B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10.10</a:t>
                      </a:r>
                    </a:p>
                  </a:txBody>
                  <a:tcPr marL="12700" marR="12700" marT="12700" marB="0" anchor="b">
                    <a:solidFill>
                      <a:srgbClr val="FFD7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6644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/>
        </p:nvSpPr>
        <p:spPr bwMode="auto">
          <a:xfrm>
            <a:off x="438150" y="1003300"/>
            <a:ext cx="8324850" cy="525780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Verdana" pitchFamily="4" charset="0"/>
              </a:rPr>
              <a:t>          </a:t>
            </a:r>
          </a:p>
          <a:p>
            <a:pPr marL="342900" indent="-342900">
              <a:spcBef>
                <a:spcPct val="20000"/>
              </a:spcBef>
            </a:pPr>
            <a:endParaRPr lang="en-US" sz="2400" dirty="0">
              <a:latin typeface="Verdana" pitchFamily="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400" dirty="0">
              <a:latin typeface="Verdana" pitchFamily="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Verdana" pitchFamily="4" charset="0"/>
              </a:rPr>
              <a:t>      </a:t>
            </a:r>
            <a:endParaRPr lang="en-US" sz="2800" dirty="0">
              <a:latin typeface="Verdana" pitchFamily="4" charset="0"/>
            </a:endParaRPr>
          </a:p>
          <a:p>
            <a:pPr marL="342900" indent="-342900" algn="ctr">
              <a:spcBef>
                <a:spcPct val="20000"/>
              </a:spcBef>
            </a:pPr>
            <a:endParaRPr lang="en-US" sz="2400" dirty="0">
              <a:latin typeface="Verdana" pitchFamily="4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n-US" sz="2400" dirty="0">
                <a:latin typeface="Verdana" pitchFamily="4" charset="0"/>
              </a:rPr>
              <a:t>Note:  </a:t>
            </a:r>
          </a:p>
          <a:p>
            <a:pPr marL="742950" lvl="1" indent="-285750" algn="ctr">
              <a:spcBef>
                <a:spcPct val="20000"/>
              </a:spcBef>
            </a:pPr>
            <a:r>
              <a:rPr lang="en-US" sz="2000" dirty="0">
                <a:latin typeface="Verdana" pitchFamily="4" charset="0"/>
              </a:rPr>
              <a:t>Budget adjustments are made in October </a:t>
            </a:r>
          </a:p>
          <a:p>
            <a:pPr marL="742950" lvl="1" indent="-285750" algn="ctr">
              <a:spcBef>
                <a:spcPct val="20000"/>
              </a:spcBef>
            </a:pPr>
            <a:r>
              <a:rPr lang="en-US" sz="2000" dirty="0">
                <a:latin typeface="Verdana" pitchFamily="4" charset="0"/>
              </a:rPr>
              <a:t>based on student enrollment, state aid</a:t>
            </a:r>
          </a:p>
          <a:p>
            <a:pPr marL="742950" lvl="1" indent="-285750" algn="ctr">
              <a:spcBef>
                <a:spcPct val="20000"/>
              </a:spcBef>
            </a:pPr>
            <a:r>
              <a:rPr lang="en-US" sz="2000" dirty="0">
                <a:latin typeface="Verdana" pitchFamily="4" charset="0"/>
              </a:rPr>
              <a:t>certification, transfer of service allocation,</a:t>
            </a:r>
          </a:p>
          <a:p>
            <a:pPr marL="742950" lvl="1" indent="-285750" algn="ctr">
              <a:spcBef>
                <a:spcPct val="20000"/>
              </a:spcBef>
            </a:pPr>
            <a:r>
              <a:rPr lang="en-US" sz="2000" dirty="0">
                <a:latin typeface="Verdana" pitchFamily="4" charset="0"/>
              </a:rPr>
              <a:t>district adjustments, the state voucher</a:t>
            </a:r>
          </a:p>
          <a:p>
            <a:pPr marL="742950" lvl="1" indent="-285750" algn="ctr">
              <a:spcBef>
                <a:spcPct val="20000"/>
              </a:spcBef>
            </a:pPr>
            <a:r>
              <a:rPr lang="en-US" sz="2000" dirty="0">
                <a:latin typeface="Verdana" pitchFamily="4" charset="0"/>
              </a:rPr>
              <a:t>program, and property valuations.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42900"/>
            <a:ext cx="8458200" cy="276339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/>
        </p:nvSpPr>
        <p:spPr bwMode="auto">
          <a:xfrm>
            <a:off x="438150" y="1003300"/>
            <a:ext cx="8324850" cy="525780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Verdana" pitchFamily="4" charset="0"/>
              </a:rPr>
              <a:t>          </a:t>
            </a:r>
          </a:p>
          <a:p>
            <a:pPr marL="342900" indent="-342900">
              <a:spcBef>
                <a:spcPct val="20000"/>
              </a:spcBef>
            </a:pPr>
            <a:endParaRPr lang="en-US" sz="2400" dirty="0">
              <a:latin typeface="Verdana" pitchFamily="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400" dirty="0">
              <a:latin typeface="Verdana" pitchFamily="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Verdana" pitchFamily="4" charset="0"/>
              </a:rPr>
              <a:t>      </a:t>
            </a:r>
            <a:endParaRPr lang="en-US" sz="2800" dirty="0">
              <a:latin typeface="Verdana" pitchFamily="4" charset="0"/>
            </a:endParaRPr>
          </a:p>
          <a:p>
            <a:pPr marL="342900" indent="-342900" algn="ctr">
              <a:spcBef>
                <a:spcPct val="20000"/>
              </a:spcBef>
            </a:pPr>
            <a:endParaRPr lang="en-US" sz="2400" dirty="0">
              <a:latin typeface="Verdana" pitchFamily="4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n-US" sz="4000" dirty="0">
                <a:latin typeface="Verdana" pitchFamily="4" charset="0"/>
              </a:rPr>
              <a:t>Annual Meeting Packet </a:t>
            </a:r>
          </a:p>
          <a:p>
            <a:pPr marL="342900" indent="-342900" algn="ctr">
              <a:spcBef>
                <a:spcPct val="20000"/>
              </a:spcBef>
            </a:pPr>
            <a:endParaRPr lang="en-US" sz="2400" dirty="0">
              <a:latin typeface="Verdana" pitchFamily="4" charset="0"/>
            </a:endParaRPr>
          </a:p>
          <a:p>
            <a:pPr marL="342900" indent="-342900" algn="ctr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Verdana" pitchFamily="4" charset="0"/>
              </a:rPr>
              <a:t>DPI Recommended Format</a:t>
            </a:r>
          </a:p>
          <a:p>
            <a:pPr marL="2171700" lvl="4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Verdana" pitchFamily="4" charset="0"/>
              </a:rPr>
              <a:t>Does include some State/Federal Grants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42900"/>
            <a:ext cx="8458200" cy="276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4978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219608"/>
            <a:ext cx="8293100" cy="4743041"/>
          </a:xfrm>
          <a:solidFill>
            <a:schemeClr val="tx2">
              <a:lumMod val="50000"/>
            </a:schemeClr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dirty="0">
                <a:solidFill>
                  <a:schemeClr val="tx1"/>
                </a:solidFill>
                <a:latin typeface="Verdana"/>
                <a:cs typeface="Verdana"/>
              </a:rPr>
              <a:t>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1800" y="288243"/>
            <a:ext cx="8293100" cy="769441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4400" dirty="0">
              <a:latin typeface="Verdana"/>
              <a:cs typeface="Verdan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0100" y="2796616"/>
            <a:ext cx="749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Verdana"/>
              <a:cs typeface="Verdana"/>
            </a:endParaRPr>
          </a:p>
          <a:p>
            <a:endParaRPr lang="en-US" sz="24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909674C-A4B7-4DCE-8000-BA7A323654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610481"/>
              </p:ext>
            </p:extLst>
          </p:nvPr>
        </p:nvGraphicFramePr>
        <p:xfrm>
          <a:off x="618308" y="566057"/>
          <a:ext cx="7829005" cy="4345578"/>
        </p:xfrm>
        <a:graphic>
          <a:graphicData uri="http://schemas.openxmlformats.org/drawingml/2006/table">
            <a:tbl>
              <a:tblPr firstRow="1" firstCol="1" bandRow="1"/>
              <a:tblGrid>
                <a:gridCol w="4039557">
                  <a:extLst>
                    <a:ext uri="{9D8B030D-6E8A-4147-A177-3AD203B41FA5}">
                      <a16:colId xmlns:a16="http://schemas.microsoft.com/office/drawing/2014/main" val="1672236525"/>
                    </a:ext>
                  </a:extLst>
                </a:gridCol>
                <a:gridCol w="1273134">
                  <a:extLst>
                    <a:ext uri="{9D8B030D-6E8A-4147-A177-3AD203B41FA5}">
                      <a16:colId xmlns:a16="http://schemas.microsoft.com/office/drawing/2014/main" val="3368332982"/>
                    </a:ext>
                  </a:extLst>
                </a:gridCol>
                <a:gridCol w="1258157">
                  <a:extLst>
                    <a:ext uri="{9D8B030D-6E8A-4147-A177-3AD203B41FA5}">
                      <a16:colId xmlns:a16="http://schemas.microsoft.com/office/drawing/2014/main" val="268001337"/>
                    </a:ext>
                  </a:extLst>
                </a:gridCol>
                <a:gridCol w="1258157">
                  <a:extLst>
                    <a:ext uri="{9D8B030D-6E8A-4147-A177-3AD203B41FA5}">
                      <a16:colId xmlns:a16="http://schemas.microsoft.com/office/drawing/2014/main" val="3544407640"/>
                    </a:ext>
                  </a:extLst>
                </a:gridCol>
              </a:tblGrid>
              <a:tr h="468386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BUDGET ADOPTION 2020-21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904404"/>
                  </a:ext>
                </a:extLst>
              </a:tr>
              <a:tr h="7806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GENERAL  FUND (FUND 10) 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Audited </a:t>
                      </a:r>
                      <a:br>
                        <a:rPr lang="en-US" sz="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</a:br>
                      <a:r>
                        <a:rPr lang="en-US" sz="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2018-19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Unaudited </a:t>
                      </a:r>
                      <a:br>
                        <a:rPr lang="en-US" sz="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</a:br>
                      <a:r>
                        <a:rPr lang="en-US" sz="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2019-20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Budget </a:t>
                      </a:r>
                      <a:br>
                        <a:rPr lang="en-US" sz="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</a:br>
                      <a:r>
                        <a:rPr lang="en-US" sz="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2020-21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987177"/>
                  </a:ext>
                </a:extLst>
              </a:tr>
              <a:tr h="4423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Beginning Fund Balance (Account 930 000)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12,271,287.15 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13,770,107.25 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14,915,289.88 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2503535"/>
                  </a:ext>
                </a:extLst>
              </a:tr>
              <a:tr h="4423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Ending Fund Balance, Nonspendable (Acct. 935 000)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0.00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0.00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0.00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092569"/>
                  </a:ext>
                </a:extLst>
              </a:tr>
              <a:tr h="4423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Ending Fund Balance, Restricted (Acct. 936 000)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4,462,920.39 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4,291,709.65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4,291,709.65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102656"/>
                  </a:ext>
                </a:extLst>
              </a:tr>
              <a:tr h="4423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Ending Fund Balance, Committed (Acct. 937 000)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0.00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0.00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0.00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740473"/>
                  </a:ext>
                </a:extLst>
              </a:tr>
              <a:tr h="4423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Ending Fund Balance, Assigned (Acct. 938 000)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951,688.93 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949,181.00 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949,181.00 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7074600"/>
                  </a:ext>
                </a:extLst>
              </a:tr>
              <a:tr h="4423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Ending Fund Balance, Unassigned (Acct. 939 000)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8,355,497.93 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9,674,399.23 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9,674,399.23 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3595006"/>
                  </a:ext>
                </a:extLst>
              </a:tr>
              <a:tr h="4423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TOTAL ENDING FUND BALANCE (ACCT. 930 000)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13,770,107.25 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14,915,289.88 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14,915,289.88 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1438786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95888B9-8A41-4EDC-ABB3-DDE4CF64D919}"/>
                  </a:ext>
                </a:extLst>
              </p14:cNvPr>
              <p14:cNvContentPartPr/>
              <p14:nvPr/>
            </p14:nvContentPartPr>
            <p14:xfrm>
              <a:off x="5675040" y="1945800"/>
              <a:ext cx="1687320" cy="34596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95888B9-8A41-4EDC-ABB3-DDE4CF64D91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65680" y="1936440"/>
                <a:ext cx="1706040" cy="347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2066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219608"/>
            <a:ext cx="8293100" cy="4743041"/>
          </a:xfrm>
          <a:solidFill>
            <a:schemeClr val="tx2">
              <a:lumMod val="50000"/>
            </a:schemeClr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dirty="0">
                <a:solidFill>
                  <a:schemeClr val="tx1"/>
                </a:solidFill>
                <a:latin typeface="Verdana"/>
                <a:cs typeface="Verdana"/>
              </a:rPr>
              <a:t>Fiscal Year: July 1 - June 30  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1800" y="450168"/>
            <a:ext cx="8293100" cy="769441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Verdana"/>
                <a:cs typeface="Verdana"/>
              </a:rPr>
              <a:t>DISTRICT BUDGET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0100" y="2796616"/>
            <a:ext cx="7493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Verdana"/>
              <a:cs typeface="Verdana"/>
            </a:endParaRPr>
          </a:p>
          <a:p>
            <a:r>
              <a:rPr lang="en-US" sz="2400" dirty="0">
                <a:latin typeface="Verdana"/>
                <a:cs typeface="Verdana"/>
              </a:rPr>
              <a:t>Budget Finalized in October by School Board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431605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219608"/>
            <a:ext cx="8293100" cy="4743041"/>
          </a:xfrm>
          <a:solidFill>
            <a:schemeClr val="tx2">
              <a:lumMod val="50000"/>
            </a:schemeClr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dirty="0">
                <a:solidFill>
                  <a:schemeClr val="tx1"/>
                </a:solidFill>
                <a:latin typeface="Verdana"/>
                <a:cs typeface="Verdana"/>
              </a:rPr>
              <a:t>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1800" y="288243"/>
            <a:ext cx="8293100" cy="769441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4400" dirty="0">
              <a:latin typeface="Verdana"/>
              <a:cs typeface="Verdan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0100" y="2796616"/>
            <a:ext cx="749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Verdana"/>
              <a:cs typeface="Verdana"/>
            </a:endParaRPr>
          </a:p>
          <a:p>
            <a:endParaRPr lang="en-US" sz="2400" dirty="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C3CCBB4F-7ABE-4071-AF77-EB92A6C601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7339847"/>
              </p:ext>
            </p:extLst>
          </p:nvPr>
        </p:nvGraphicFramePr>
        <p:xfrm>
          <a:off x="731519" y="583473"/>
          <a:ext cx="7733211" cy="4397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Document" r:id="rId3" imgW="6678201" imgH="1765574" progId="Word.Document.12">
                  <p:embed/>
                </p:oleObj>
              </mc:Choice>
              <mc:Fallback>
                <p:oleObj name="Document" r:id="rId3" imgW="6678201" imgH="176557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1519" y="583473"/>
                        <a:ext cx="7733211" cy="43978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15A6BDE-46F6-4878-8F81-C6CEA93C408C}"/>
                  </a:ext>
                </a:extLst>
              </p14:cNvPr>
              <p14:cNvContentPartPr/>
              <p14:nvPr/>
            </p14:nvContentPartPr>
            <p14:xfrm>
              <a:off x="7257960" y="1686240"/>
              <a:ext cx="1315440" cy="562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15A6BDE-46F6-4878-8F81-C6CEA93C408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48600" y="1676880"/>
                <a:ext cx="1334160" cy="58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248667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219608"/>
            <a:ext cx="8293100" cy="4743041"/>
          </a:xfrm>
          <a:solidFill>
            <a:schemeClr val="tx2">
              <a:lumMod val="50000"/>
            </a:schemeClr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dirty="0">
                <a:solidFill>
                  <a:schemeClr val="tx1"/>
                </a:solidFill>
                <a:latin typeface="Verdana"/>
                <a:cs typeface="Verdana"/>
              </a:rPr>
              <a:t>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1800" y="288243"/>
            <a:ext cx="8293100" cy="769441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4400" dirty="0">
              <a:latin typeface="Verdana"/>
              <a:cs typeface="Verdan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0100" y="2796616"/>
            <a:ext cx="749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Verdana"/>
              <a:cs typeface="Verdana"/>
            </a:endParaRPr>
          </a:p>
          <a:p>
            <a:endParaRPr lang="en-US" sz="2400" dirty="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484F285C-7FB9-4DAA-BAB3-4CB169A21D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6749298"/>
              </p:ext>
            </p:extLst>
          </p:nvPr>
        </p:nvGraphicFramePr>
        <p:xfrm>
          <a:off x="714103" y="592183"/>
          <a:ext cx="7872548" cy="44936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Document" r:id="rId3" imgW="6811232" imgH="1449212" progId="Word.Document.12">
                  <p:embed/>
                </p:oleObj>
              </mc:Choice>
              <mc:Fallback>
                <p:oleObj name="Document" r:id="rId3" imgW="6811232" imgH="144921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4103" y="592183"/>
                        <a:ext cx="7872548" cy="44936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0EA5350-DEE6-44C9-BEFE-C3541685220F}"/>
                  </a:ext>
                </a:extLst>
              </p14:cNvPr>
              <p14:cNvContentPartPr/>
              <p14:nvPr/>
            </p14:nvContentPartPr>
            <p14:xfrm>
              <a:off x="6410160" y="2006280"/>
              <a:ext cx="2041920" cy="2759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0EA5350-DEE6-44C9-BEFE-C3541685220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00800" y="1996920"/>
                <a:ext cx="2060640" cy="277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792803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219608"/>
            <a:ext cx="8293100" cy="4743041"/>
          </a:xfrm>
          <a:solidFill>
            <a:schemeClr val="tx2">
              <a:lumMod val="50000"/>
            </a:schemeClr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dirty="0">
                <a:solidFill>
                  <a:schemeClr val="tx1"/>
                </a:solidFill>
                <a:latin typeface="Verdana"/>
                <a:cs typeface="Verdana"/>
              </a:rPr>
              <a:t>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1800" y="288243"/>
            <a:ext cx="8293100" cy="769441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4400" dirty="0">
              <a:latin typeface="Verdana"/>
              <a:cs typeface="Verdan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0100" y="2796616"/>
            <a:ext cx="749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Verdana"/>
              <a:cs typeface="Verdana"/>
            </a:endParaRPr>
          </a:p>
          <a:p>
            <a:endParaRPr lang="en-US" sz="2400" dirty="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297F7F2-C147-4C05-93D2-A29D7C6E06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4426099"/>
              </p:ext>
            </p:extLst>
          </p:nvPr>
        </p:nvGraphicFramePr>
        <p:xfrm>
          <a:off x="661851" y="1057683"/>
          <a:ext cx="8063049" cy="4115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Document" r:id="rId3" imgW="6821300" imgH="1168882" progId="Word.Document.12">
                  <p:embed/>
                </p:oleObj>
              </mc:Choice>
              <mc:Fallback>
                <p:oleObj name="Document" r:id="rId3" imgW="6821300" imgH="116888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1851" y="1057683"/>
                        <a:ext cx="8063049" cy="411520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7920501-E974-4BD6-9AB0-28025DF6EAE1}"/>
                  </a:ext>
                </a:extLst>
              </p14:cNvPr>
              <p14:cNvContentPartPr/>
              <p14:nvPr/>
            </p14:nvContentPartPr>
            <p14:xfrm>
              <a:off x="6202440" y="2170800"/>
              <a:ext cx="1471320" cy="622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7920501-E974-4BD6-9AB0-28025DF6EAE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93080" y="2161440"/>
                <a:ext cx="1490040" cy="64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884327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219608"/>
            <a:ext cx="8293100" cy="4743041"/>
          </a:xfrm>
          <a:solidFill>
            <a:schemeClr val="tx2">
              <a:lumMod val="50000"/>
            </a:schemeClr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dirty="0">
                <a:solidFill>
                  <a:schemeClr val="tx1"/>
                </a:solidFill>
                <a:latin typeface="Verdana"/>
                <a:cs typeface="Verdana"/>
              </a:rPr>
              <a:t>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1800" y="288243"/>
            <a:ext cx="8293100" cy="769441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4400" dirty="0">
              <a:latin typeface="Verdana"/>
              <a:cs typeface="Verdan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0100" y="2796616"/>
            <a:ext cx="749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Verdana"/>
              <a:cs typeface="Verdana"/>
            </a:endParaRPr>
          </a:p>
          <a:p>
            <a:endParaRPr lang="en-US" sz="2400" dirty="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B5083AF2-251E-4BA5-8ACE-478101989C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91894"/>
              </p:ext>
            </p:extLst>
          </p:nvPr>
        </p:nvGraphicFramePr>
        <p:xfrm>
          <a:off x="539931" y="1436914"/>
          <a:ext cx="8108769" cy="3866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Document" r:id="rId3" imgW="6834243" imgH="1868626" progId="Word.Document.12">
                  <p:embed/>
                </p:oleObj>
              </mc:Choice>
              <mc:Fallback>
                <p:oleObj name="Document" r:id="rId3" imgW="6834243" imgH="186862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931" y="1436914"/>
                        <a:ext cx="8108769" cy="386660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D81A020-B023-4D0F-82F6-9FFCC670FB31}"/>
                  </a:ext>
                </a:extLst>
              </p14:cNvPr>
              <p14:cNvContentPartPr/>
              <p14:nvPr/>
            </p14:nvContentPartPr>
            <p14:xfrm>
              <a:off x="7906680" y="4540320"/>
              <a:ext cx="822240" cy="570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D81A020-B023-4D0F-82F6-9FFCC670FB3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97320" y="4530960"/>
                <a:ext cx="840960" cy="58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70483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picture containing person, person, indoor, holding&#10;&#10;Description automatically generated">
            <a:extLst>
              <a:ext uri="{FF2B5EF4-FFF2-40B4-BE49-F238E27FC236}">
                <a16:creationId xmlns:a16="http://schemas.microsoft.com/office/drawing/2014/main" id="{978D594F-EB1A-4F27-971A-3939DA802E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4366" y="1208672"/>
            <a:ext cx="7071360" cy="4424770"/>
          </a:xfrm>
          <a:solidFill>
            <a:schemeClr val="tx2">
              <a:lumMod val="50000"/>
            </a:schemeClr>
          </a:solidFill>
        </p:spPr>
      </p:pic>
      <p:sp>
        <p:nvSpPr>
          <p:cNvPr id="6" name="TextBox 5"/>
          <p:cNvSpPr txBox="1"/>
          <p:nvPr/>
        </p:nvSpPr>
        <p:spPr>
          <a:xfrm>
            <a:off x="431800" y="450168"/>
            <a:ext cx="8293100" cy="769441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4400" dirty="0">
              <a:latin typeface="Verdana"/>
              <a:cs typeface="Verdan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3334" y="2097316"/>
            <a:ext cx="7493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Verdana"/>
              <a:cs typeface="Verdana"/>
            </a:endParaRPr>
          </a:p>
          <a:p>
            <a:r>
              <a:rPr lang="en-US" sz="2400" dirty="0">
                <a:latin typeface="Verdana"/>
                <a:cs typeface="Verdana"/>
              </a:rPr>
              <a:t>THANK YOU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89257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032686"/>
            <a:ext cx="8305800" cy="4949014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pPr marL="0" indent="0">
              <a:buNone/>
            </a:pPr>
            <a:endParaRPr lang="en-US" sz="900" b="1" dirty="0">
              <a:solidFill>
                <a:srgbClr val="FFFFFF"/>
              </a:solidFill>
            </a:endParaRPr>
          </a:p>
          <a:p>
            <a:r>
              <a:rPr lang="en-US" sz="2000" b="1" dirty="0">
                <a:solidFill>
                  <a:srgbClr val="FFFFFF"/>
                </a:solidFill>
              </a:rPr>
              <a:t>Property Value – October 1</a:t>
            </a:r>
          </a:p>
          <a:p>
            <a:pPr marL="0" indent="0">
              <a:buNone/>
            </a:pPr>
            <a:endParaRPr lang="en-US" sz="1200" b="1" dirty="0">
              <a:solidFill>
                <a:srgbClr val="FFFFFF"/>
              </a:solidFill>
            </a:endParaRPr>
          </a:p>
          <a:p>
            <a:r>
              <a:rPr lang="en-US" sz="2000" b="1" dirty="0">
                <a:solidFill>
                  <a:srgbClr val="FFFFFF"/>
                </a:solidFill>
              </a:rPr>
              <a:t>Student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>
                <a:solidFill>
                  <a:srgbClr val="FFFFFF"/>
                </a:solidFill>
              </a:rPr>
              <a:t>Enrollment - 3</a:t>
            </a:r>
            <a:r>
              <a:rPr lang="en-US" sz="2000" b="1" baseline="30000" dirty="0">
                <a:solidFill>
                  <a:srgbClr val="FFFFFF"/>
                </a:solidFill>
              </a:rPr>
              <a:t>rd</a:t>
            </a:r>
            <a:r>
              <a:rPr lang="en-US" sz="2000" b="1" dirty="0">
                <a:solidFill>
                  <a:srgbClr val="FFFFFF"/>
                </a:solidFill>
              </a:rPr>
              <a:t> Friday in September 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</a:rPr>
              <a:t>    </a:t>
            </a:r>
          </a:p>
          <a:p>
            <a:r>
              <a:rPr lang="en-US" sz="2000" b="1" dirty="0">
                <a:solidFill>
                  <a:srgbClr val="FFFFFF"/>
                </a:solidFill>
              </a:rPr>
              <a:t>Transfer of Service </a:t>
            </a:r>
          </a:p>
          <a:p>
            <a:pPr marL="0" indent="0">
              <a:buNone/>
            </a:pPr>
            <a:endParaRPr lang="en-US" sz="1200" b="1" dirty="0">
              <a:solidFill>
                <a:srgbClr val="FFFFFF"/>
              </a:solidFill>
            </a:endParaRPr>
          </a:p>
          <a:p>
            <a:r>
              <a:rPr lang="en-US" sz="2000" b="1" dirty="0">
                <a:solidFill>
                  <a:srgbClr val="FFFFFF"/>
                </a:solidFill>
              </a:rPr>
              <a:t>Private School Voucher Aid Deduction – October 15</a:t>
            </a:r>
          </a:p>
          <a:p>
            <a:pPr marL="0" indent="0">
              <a:buNone/>
            </a:pPr>
            <a:endParaRPr lang="en-US" sz="1200" b="1" dirty="0">
              <a:solidFill>
                <a:srgbClr val="FFFFFF"/>
              </a:solidFill>
            </a:endParaRPr>
          </a:p>
          <a:p>
            <a:r>
              <a:rPr lang="en-US" sz="2000" b="1" dirty="0">
                <a:solidFill>
                  <a:srgbClr val="FFFFFF"/>
                </a:solidFill>
              </a:rPr>
              <a:t>State Aid - October 15</a:t>
            </a:r>
          </a:p>
          <a:p>
            <a:endParaRPr lang="en-US" sz="1200" b="1" dirty="0">
              <a:solidFill>
                <a:srgbClr val="FFFFFF"/>
              </a:solidFill>
            </a:endParaRPr>
          </a:p>
          <a:p>
            <a:r>
              <a:rPr lang="en-US" sz="2000" b="1" dirty="0">
                <a:solidFill>
                  <a:srgbClr val="FFFFFF"/>
                </a:solidFill>
              </a:rPr>
              <a:t>District Adjustments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9100" y="386355"/>
            <a:ext cx="8305800" cy="646331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 Major </a:t>
            </a:r>
            <a:r>
              <a:rPr lang="en-US" sz="3600" b="1" dirty="0">
                <a:latin typeface="Verdana"/>
                <a:cs typeface="Verdana"/>
              </a:rPr>
              <a:t>Budget</a:t>
            </a:r>
            <a:r>
              <a:rPr lang="en-US" sz="3600" b="1" dirty="0"/>
              <a:t> Factors</a:t>
            </a:r>
          </a:p>
        </p:txBody>
      </p:sp>
    </p:spTree>
    <p:extLst>
      <p:ext uri="{BB962C8B-B14F-4D97-AF65-F5344CB8AC3E}">
        <p14:creationId xmlns:p14="http://schemas.microsoft.com/office/powerpoint/2010/main" val="2008614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4388733"/>
              </p:ext>
            </p:extLst>
          </p:nvPr>
        </p:nvGraphicFramePr>
        <p:xfrm>
          <a:off x="503238" y="530225"/>
          <a:ext cx="8183562" cy="5504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99852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9902728"/>
              </p:ext>
            </p:extLst>
          </p:nvPr>
        </p:nvGraphicFramePr>
        <p:xfrm>
          <a:off x="503238" y="530225"/>
          <a:ext cx="8183562" cy="5409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90824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A5A2517-9FA8-41F3-916D-CF330544AA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9604195"/>
              </p:ext>
            </p:extLst>
          </p:nvPr>
        </p:nvGraphicFramePr>
        <p:xfrm>
          <a:off x="503238" y="470263"/>
          <a:ext cx="8183562" cy="5564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126060" y="592127"/>
            <a:ext cx="5410200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Revenue Limit Membership </a:t>
            </a:r>
          </a:p>
        </p:txBody>
      </p:sp>
    </p:spTree>
    <p:extLst>
      <p:ext uri="{BB962C8B-B14F-4D97-AF65-F5344CB8AC3E}">
        <p14:creationId xmlns:p14="http://schemas.microsoft.com/office/powerpoint/2010/main" val="2302088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0" name="Google Shape;120;p17"/>
          <p:cNvSpPr txBox="1"/>
          <p:nvPr/>
        </p:nvSpPr>
        <p:spPr>
          <a:xfrm>
            <a:off x="79899" y="230819"/>
            <a:ext cx="8842159" cy="2180594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Operational Referendum</a:t>
            </a: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	</a:t>
            </a:r>
            <a:endParaRPr kumimoji="0" sz="1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   	 Operational Dollars Available = $40,600,000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	Total 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Unspent/Untaxed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Referendum Dollars = $10,108,469</a:t>
            </a:r>
            <a:endParaRPr kumimoji="0" sz="2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endParaRPr kumimoji="0" sz="1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endParaRPr kumimoji="0" sz="1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	                              $1.5 million/year                                        	            $2.6 million/year</a:t>
            </a:r>
            <a:endParaRPr kumimoji="0" sz="1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206500" marR="0" lvl="0" indent="6350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endParaRPr kumimoji="0" sz="1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22" name="Google Shape;12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2975" y="2551186"/>
            <a:ext cx="3142695" cy="349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16893" y="2551186"/>
            <a:ext cx="4362157" cy="34921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/>
        </p:nvGraphicFramePr>
        <p:xfrm>
          <a:off x="577049" y="3040172"/>
          <a:ext cx="826511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371475"/>
            <a:ext cx="8674100" cy="5597525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latin typeface="Verdana"/>
                <a:cs typeface="Verdana"/>
              </a:rPr>
              <a:t>Budget Revenues: State Aid and Taxes</a:t>
            </a:r>
          </a:p>
          <a:p>
            <a:pPr marL="0" indent="0">
              <a:buNone/>
            </a:pPr>
            <a:r>
              <a:rPr lang="en-US" sz="3200" dirty="0">
                <a:latin typeface="Verdana"/>
                <a:cs typeface="Verdana"/>
              </a:rPr>
              <a:t>Budget Expenses: </a:t>
            </a:r>
          </a:p>
          <a:p>
            <a:pPr marL="0" indent="0">
              <a:buNone/>
            </a:pPr>
            <a:r>
              <a:rPr lang="en-US" sz="3200" dirty="0">
                <a:latin typeface="Verdana"/>
                <a:cs typeface="Verdana"/>
              </a:rPr>
              <a:t>	Salaries and Benefits</a:t>
            </a:r>
          </a:p>
          <a:p>
            <a:pPr marL="0" indent="0">
              <a:buNone/>
            </a:pPr>
            <a:r>
              <a:rPr lang="en-US" sz="3200" dirty="0">
                <a:latin typeface="Verdana"/>
                <a:cs typeface="Verdana"/>
              </a:rPr>
              <a:t>	Transportation</a:t>
            </a:r>
          </a:p>
          <a:p>
            <a:pPr marL="0" indent="0">
              <a:buNone/>
            </a:pPr>
            <a:r>
              <a:rPr lang="en-US" sz="3200" dirty="0">
                <a:latin typeface="Verdana"/>
                <a:cs typeface="Verdana"/>
              </a:rPr>
              <a:t>	Insurance</a:t>
            </a:r>
          </a:p>
          <a:p>
            <a:pPr marL="0" indent="0">
              <a:buNone/>
            </a:pPr>
            <a:r>
              <a:rPr lang="en-US" sz="3200" dirty="0">
                <a:latin typeface="Verdana"/>
                <a:cs typeface="Verdana"/>
              </a:rPr>
              <a:t>	Supplies and Equipment</a:t>
            </a:r>
          </a:p>
          <a:p>
            <a:pPr marL="0" indent="0">
              <a:buNone/>
            </a:pPr>
            <a:r>
              <a:rPr lang="en-US" sz="3200" dirty="0">
                <a:latin typeface="Verdana"/>
                <a:cs typeface="Verdana"/>
              </a:rPr>
              <a:t>	Maintenance </a:t>
            </a:r>
          </a:p>
          <a:p>
            <a:pPr marL="0" indent="0">
              <a:buNone/>
            </a:pPr>
            <a:r>
              <a:rPr lang="en-US" sz="3200" dirty="0">
                <a:latin typeface="Verdana"/>
                <a:cs typeface="Verdana"/>
              </a:rPr>
              <a:t>	Utilities</a:t>
            </a:r>
          </a:p>
          <a:p>
            <a:pPr marL="0" indent="0">
              <a:buNone/>
            </a:pPr>
            <a:r>
              <a:rPr lang="en-US" sz="3200" dirty="0">
                <a:latin typeface="Verdana"/>
                <a:cs typeface="Verdana"/>
              </a:rPr>
              <a:t>	Contracted Services   </a:t>
            </a:r>
          </a:p>
          <a:p>
            <a:pPr marL="0" indent="0">
              <a:buNone/>
            </a:pPr>
            <a:r>
              <a:rPr lang="en-US" dirty="0">
                <a:latin typeface="Verdana"/>
                <a:cs typeface="Verdana"/>
              </a:rPr>
              <a:t>	 </a:t>
            </a:r>
          </a:p>
          <a:p>
            <a:pPr marL="0" indent="0">
              <a:buNone/>
            </a:pPr>
            <a:r>
              <a:rPr lang="en-US" dirty="0"/>
              <a:t>				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495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97180"/>
            <a:ext cx="8382000" cy="1051560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Operating Budget Expenditures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7788044"/>
              </p:ext>
            </p:extLst>
          </p:nvPr>
        </p:nvGraphicFramePr>
        <p:xfrm>
          <a:off x="381000" y="1348740"/>
          <a:ext cx="8382000" cy="4585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020967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Equity.thmx</Template>
  <TotalTime>49218</TotalTime>
  <Words>679</Words>
  <Application>Microsoft Office PowerPoint</Application>
  <PresentationFormat>On-screen Show (4:3)</PresentationFormat>
  <Paragraphs>300</Paragraphs>
  <Slides>24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Times New Roman</vt:lpstr>
      <vt:lpstr>Verdana</vt:lpstr>
      <vt:lpstr>Wingdings 2</vt:lpstr>
      <vt:lpstr>Aspect</vt:lpstr>
      <vt:lpstr>Default Design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Operating Budget Expenditures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Mill Rate – History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PCS</dc:creator>
  <cp:lastModifiedBy>hibnerp</cp:lastModifiedBy>
  <cp:revision>448</cp:revision>
  <cp:lastPrinted>2018-08-02T13:41:37Z</cp:lastPrinted>
  <dcterms:created xsi:type="dcterms:W3CDTF">2013-09-15T21:49:29Z</dcterms:created>
  <dcterms:modified xsi:type="dcterms:W3CDTF">2020-09-21T19:20:11Z</dcterms:modified>
</cp:coreProperties>
</file>